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2.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3.xml" ContentType="application/vnd.openxmlformats-officedocument.drawingml.chartshapes+xml"/>
  <Override PartName="/ppt/charts/chart9.xml" ContentType="application/vnd.openxmlformats-officedocument.drawingml.chart+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258" r:id="rId2"/>
    <p:sldId id="259" r:id="rId3"/>
    <p:sldId id="286" r:id="rId4"/>
    <p:sldId id="299" r:id="rId5"/>
    <p:sldId id="262" r:id="rId6"/>
    <p:sldId id="263" r:id="rId7"/>
    <p:sldId id="308" r:id="rId8"/>
    <p:sldId id="300" r:id="rId9"/>
    <p:sldId id="309" r:id="rId10"/>
    <p:sldId id="311" r:id="rId11"/>
    <p:sldId id="271" r:id="rId12"/>
    <p:sldId id="275" r:id="rId13"/>
    <p:sldId id="277" r:id="rId14"/>
    <p:sldId id="278" r:id="rId15"/>
    <p:sldId id="279" r:id="rId16"/>
    <p:sldId id="280" r:id="rId17"/>
    <p:sldId id="281" r:id="rId18"/>
    <p:sldId id="284" r:id="rId19"/>
    <p:sldId id="301" r:id="rId20"/>
    <p:sldId id="307" r:id="rId21"/>
    <p:sldId id="303" r:id="rId22"/>
    <p:sldId id="288" r:id="rId23"/>
    <p:sldId id="283" r:id="rId24"/>
    <p:sldId id="290" r:id="rId25"/>
    <p:sldId id="310" r:id="rId26"/>
    <p:sldId id="292" r:id="rId27"/>
    <p:sldId id="294" r:id="rId28"/>
    <p:sldId id="295" r:id="rId29"/>
    <p:sldId id="296" r:id="rId30"/>
    <p:sldId id="297" r:id="rId31"/>
  </p:sldIdLst>
  <p:sldSz cx="12192000" cy="6858000"/>
  <p:notesSz cx="6792913" cy="9925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ham Salah" initials="RS" lastIdx="1" clrIdx="0">
    <p:extLst>
      <p:ext uri="{19B8F6BF-5375-455C-9EA6-DF929625EA0E}">
        <p15:presenceInfo xmlns:p15="http://schemas.microsoft.com/office/powerpoint/2012/main" userId="S-1-5-21-602162358-1336601894-1801674531-329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D:\Users\reham.salah\Desktop\Poverty\Misc\Analysis%202010%202012%202015%20check.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9.xml"/><Relationship Id="rId1" Type="http://schemas.microsoft.com/office/2011/relationships/chartStyle" Target="style9.xml"/></Relationships>
</file>

<file path=ppt/charts/_rels/chart2.xml.rels><?xml version="1.0" encoding="UTF-8" standalone="yes"?>
<Relationships xmlns="http://schemas.openxmlformats.org/package/2006/relationships"><Relationship Id="rId3" Type="http://schemas.openxmlformats.org/officeDocument/2006/relationships/oleObject" Target="file:///D:\Users\reham.salah\Desktop\Poverty\Misc\Analysis%202010%202012%202015%20check.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Users\reham.salah\Desktop\Poverty\Misc\Analysis%202010%202012%202015%20check.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2.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3.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US" sz="1200" dirty="0"/>
              <a:t>Headcount </a:t>
            </a:r>
            <a:r>
              <a:rPr lang="en-US" sz="1200" dirty="0" smtClean="0"/>
              <a:t>Rate </a:t>
            </a:r>
            <a:r>
              <a:rPr lang="en-US" sz="1200" b="0" i="0" u="none" strike="noStrike" baseline="0" dirty="0" smtClean="0">
                <a:effectLst/>
              </a:rPr>
              <a:t>P</a:t>
            </a:r>
            <a:r>
              <a:rPr lang="en-US" sz="1200" b="0" i="0" u="none" strike="noStrike" baseline="-25000" dirty="0" smtClean="0">
                <a:effectLst/>
              </a:rPr>
              <a:t>0</a:t>
            </a:r>
            <a:r>
              <a:rPr lang="en-US" sz="1200" dirty="0" smtClean="0"/>
              <a:t> </a:t>
            </a:r>
            <a:endParaRPr lang="en-US" sz="12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barChart>
        <c:barDir val="col"/>
        <c:grouping val="clustered"/>
        <c:varyColors val="0"/>
        <c:ser>
          <c:idx val="0"/>
          <c:order val="0"/>
          <c:tx>
            <c:strRef>
              <c:f>Both!$B$17</c:f>
              <c:strCache>
                <c:ptCount val="1"/>
                <c:pt idx="0">
                  <c:v>2011</c:v>
                </c:pt>
              </c:strCache>
            </c:strRef>
          </c:tx>
          <c:spPr>
            <a:solidFill>
              <a:schemeClr val="accent1"/>
            </a:solidFill>
            <a:ln>
              <a:noFill/>
            </a:ln>
            <a:effectLst/>
          </c:spPr>
          <c:invertIfNegative val="0"/>
          <c:cat>
            <c:strRef>
              <c:f>Both!$A$18:$A$20</c:f>
              <c:strCache>
                <c:ptCount val="3"/>
                <c:pt idx="0">
                  <c:v>National</c:v>
                </c:pt>
                <c:pt idx="1">
                  <c:v>Rural</c:v>
                </c:pt>
                <c:pt idx="2">
                  <c:v>Urban</c:v>
                </c:pt>
              </c:strCache>
            </c:strRef>
          </c:cat>
          <c:val>
            <c:numRef>
              <c:f>Both!$B$18:$B$20</c:f>
              <c:numCache>
                <c:formatCode>0.00</c:formatCode>
                <c:ptCount val="3"/>
                <c:pt idx="0">
                  <c:v>25.794710734098448</c:v>
                </c:pt>
                <c:pt idx="1">
                  <c:v>32.079300655635343</c:v>
                </c:pt>
                <c:pt idx="2">
                  <c:v>15.892686912705978</c:v>
                </c:pt>
              </c:numCache>
            </c:numRef>
          </c:val>
          <c:extLst xmlns:c16r2="http://schemas.microsoft.com/office/drawing/2015/06/chart">
            <c:ext xmlns:c16="http://schemas.microsoft.com/office/drawing/2014/chart" uri="{C3380CC4-5D6E-409C-BE32-E72D297353CC}">
              <c16:uniqueId val="{00000000-7577-4C36-AD08-A2E1C10775DC}"/>
            </c:ext>
          </c:extLst>
        </c:ser>
        <c:ser>
          <c:idx val="1"/>
          <c:order val="1"/>
          <c:tx>
            <c:strRef>
              <c:f>Both!$C$17</c:f>
              <c:strCache>
                <c:ptCount val="1"/>
                <c:pt idx="0">
                  <c:v>2013</c:v>
                </c:pt>
              </c:strCache>
            </c:strRef>
          </c:tx>
          <c:spPr>
            <a:solidFill>
              <a:schemeClr val="accent2"/>
            </a:solidFill>
            <a:ln>
              <a:noFill/>
            </a:ln>
            <a:effectLst/>
          </c:spPr>
          <c:invertIfNegative val="0"/>
          <c:cat>
            <c:strRef>
              <c:f>Both!$A$18:$A$20</c:f>
              <c:strCache>
                <c:ptCount val="3"/>
                <c:pt idx="0">
                  <c:v>National</c:v>
                </c:pt>
                <c:pt idx="1">
                  <c:v>Rural</c:v>
                </c:pt>
                <c:pt idx="2">
                  <c:v>Urban</c:v>
                </c:pt>
              </c:strCache>
            </c:strRef>
          </c:cat>
          <c:val>
            <c:numRef>
              <c:f>Both!$C$18:$C$20</c:f>
              <c:numCache>
                <c:formatCode>0.00</c:formatCode>
                <c:ptCount val="3"/>
                <c:pt idx="0">
                  <c:v>27.520469265550528</c:v>
                </c:pt>
                <c:pt idx="1">
                  <c:v>31.975898607936838</c:v>
                </c:pt>
                <c:pt idx="2">
                  <c:v>19.738562091503269</c:v>
                </c:pt>
              </c:numCache>
            </c:numRef>
          </c:val>
          <c:extLst xmlns:c16r2="http://schemas.microsoft.com/office/drawing/2015/06/chart">
            <c:ext xmlns:c16="http://schemas.microsoft.com/office/drawing/2014/chart" uri="{C3380CC4-5D6E-409C-BE32-E72D297353CC}">
              <c16:uniqueId val="{00000001-7577-4C36-AD08-A2E1C10775DC}"/>
            </c:ext>
          </c:extLst>
        </c:ser>
        <c:ser>
          <c:idx val="2"/>
          <c:order val="2"/>
          <c:tx>
            <c:strRef>
              <c:f>Both!$D$17</c:f>
              <c:strCache>
                <c:ptCount val="1"/>
                <c:pt idx="0">
                  <c:v>2015</c:v>
                </c:pt>
              </c:strCache>
            </c:strRef>
          </c:tx>
          <c:spPr>
            <a:solidFill>
              <a:schemeClr val="accent3"/>
            </a:solidFill>
            <a:ln>
              <a:noFill/>
            </a:ln>
            <a:effectLst/>
          </c:spPr>
          <c:invertIfNegative val="0"/>
          <c:cat>
            <c:strRef>
              <c:f>Both!$A$18:$A$20</c:f>
              <c:strCache>
                <c:ptCount val="3"/>
                <c:pt idx="0">
                  <c:v>National</c:v>
                </c:pt>
                <c:pt idx="1">
                  <c:v>Rural</c:v>
                </c:pt>
                <c:pt idx="2">
                  <c:v>Urban</c:v>
                </c:pt>
              </c:strCache>
            </c:strRef>
          </c:cat>
          <c:val>
            <c:numRef>
              <c:f>Both!$D$18:$D$20</c:f>
              <c:numCache>
                <c:formatCode>0.00</c:formatCode>
                <c:ptCount val="3"/>
                <c:pt idx="0">
                  <c:v>29.873063889261164</c:v>
                </c:pt>
                <c:pt idx="1">
                  <c:v>37.375550840541862</c:v>
                </c:pt>
                <c:pt idx="2">
                  <c:v>18.906373299911806</c:v>
                </c:pt>
              </c:numCache>
            </c:numRef>
          </c:val>
          <c:extLst xmlns:c16r2="http://schemas.microsoft.com/office/drawing/2015/06/chart">
            <c:ext xmlns:c16="http://schemas.microsoft.com/office/drawing/2014/chart" uri="{C3380CC4-5D6E-409C-BE32-E72D297353CC}">
              <c16:uniqueId val="{00000002-7577-4C36-AD08-A2E1C10775DC}"/>
            </c:ext>
          </c:extLst>
        </c:ser>
        <c:dLbls>
          <c:showLegendKey val="0"/>
          <c:showVal val="0"/>
          <c:showCatName val="0"/>
          <c:showSerName val="0"/>
          <c:showPercent val="0"/>
          <c:showBubbleSize val="0"/>
        </c:dLbls>
        <c:gapWidth val="219"/>
        <c:overlap val="-27"/>
        <c:axId val="193437552"/>
        <c:axId val="193438112"/>
      </c:barChart>
      <c:catAx>
        <c:axId val="193437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3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n-US"/>
          </a:p>
        </c:txPr>
        <c:crossAx val="193438112"/>
        <c:crosses val="autoZero"/>
        <c:auto val="1"/>
        <c:lblAlgn val="ctr"/>
        <c:lblOffset val="100"/>
        <c:noMultiLvlLbl val="0"/>
      </c:catAx>
      <c:valAx>
        <c:axId val="1934381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dk1"/>
                    </a:solidFill>
                    <a:latin typeface="+mn-lt"/>
                    <a:ea typeface="+mn-ea"/>
                    <a:cs typeface="+mn-cs"/>
                  </a:defRPr>
                </a:pPr>
                <a:r>
                  <a:rPr lang="en-US" dirty="0" smtClean="0"/>
                  <a:t>%</a:t>
                </a:r>
                <a:endParaRPr lang="en-US" dirty="0"/>
              </a:p>
            </c:rich>
          </c:tx>
          <c:layout>
            <c:manualLayout>
              <c:xMode val="edge"/>
              <c:yMode val="edge"/>
              <c:x val="6.1111111111111109E-2"/>
              <c:y val="5.1256926217556141E-2"/>
            </c:manualLayout>
          </c:layout>
          <c:overlay val="0"/>
          <c:spPr>
            <a:noFill/>
            <a:ln>
              <a:noFill/>
            </a:ln>
            <a:effectLst/>
          </c:spPr>
          <c:txPr>
            <a:bodyPr rot="0" spcFirstLastPara="1" vertOverflow="ellipsis" wrap="square" anchor="ctr" anchorCtr="1"/>
            <a:lstStyle/>
            <a:p>
              <a:pPr>
                <a:defRPr sz="1000" b="0" i="0" u="none" strike="noStrike" kern="1200" baseline="0">
                  <a:solidFill>
                    <a:schemeClr val="dk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mn-cs"/>
              </a:defRPr>
            </a:pPr>
            <a:endParaRPr lang="en-US"/>
          </a:p>
        </c:txPr>
        <c:crossAx val="193437552"/>
        <c:crosses val="autoZero"/>
        <c:crossBetween val="between"/>
      </c:valAx>
      <c:spPr>
        <a:noFill/>
        <a:ln>
          <a:noFill/>
        </a:ln>
        <a:effectLst/>
      </c:spPr>
    </c:plotArea>
    <c:legend>
      <c:legendPos val="b"/>
      <c:layout>
        <c:manualLayout>
          <c:xMode val="edge"/>
          <c:yMode val="edge"/>
          <c:x val="0.37333850314165279"/>
          <c:y val="0.88799978127734036"/>
          <c:w val="0.25332279487791298"/>
          <c:h val="7.4963181685622632E-2"/>
        </c:manualLayout>
      </c:layout>
      <c:overlay val="0"/>
      <c:spPr>
        <a:noFill/>
        <a:ln>
          <a:noFill/>
        </a:ln>
        <a:effectLst/>
      </c:spPr>
      <c:txPr>
        <a:bodyPr rot="0" spcFirstLastPara="1" vertOverflow="ellipsis" vert="horz" wrap="square" anchor="ctr" anchorCtr="1"/>
        <a:lstStyle/>
        <a:p>
          <a:pPr>
            <a:defRPr sz="930" b="0" i="0" u="none" strike="noStrike" kern="1200" baseline="0">
              <a:solidFill>
                <a:schemeClr val="tx1"/>
              </a:solidFill>
              <a:latin typeface="Times New Roman" panose="02020603050405020304" pitchFamily="18" charset="0"/>
              <a:ea typeface="+mn-ea"/>
              <a:cs typeface="+mn-cs"/>
            </a:defRPr>
          </a:pPr>
          <a:endParaRPr lang="en-US"/>
        </a:p>
      </c:txPr>
    </c:legend>
    <c:plotVisOnly val="1"/>
    <c:dispBlanksAs val="gap"/>
    <c:showDLblsOverMax val="0"/>
  </c:chart>
  <c:spPr>
    <a:solidFill>
      <a:schemeClr val="lt1"/>
    </a:solidFill>
    <a:ln w="19050" cap="rnd" cmpd="sng" algn="ctr">
      <a:solidFill>
        <a:schemeClr val="accent1"/>
      </a:solidFill>
      <a:prstDash val="solid"/>
    </a:ln>
    <a:effectLst/>
    <a:scene3d>
      <a:camera prst="orthographicFront"/>
      <a:lightRig rig="threePt" dir="t"/>
    </a:scene3d>
    <a:sp3d>
      <a:bevelT w="82550" h="44450" prst="angle"/>
      <a:bevelB w="82550" h="44450" prst="angle"/>
      <a:contourClr>
        <a:srgbClr val="000000"/>
      </a:contourClr>
    </a:sp3d>
  </c:spPr>
  <c:txPr>
    <a:bodyPr/>
    <a:lstStyle/>
    <a:p>
      <a:pPr>
        <a:defRPr>
          <a:solidFill>
            <a:schemeClr val="dk1"/>
          </a:solidFill>
          <a:latin typeface="+mn-lt"/>
          <a:ea typeface="+mn-ea"/>
          <a:cs typeface="+mn-cs"/>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145016336556441E-2"/>
          <c:y val="0.17989756722151087"/>
          <c:w val="0.84766512945450845"/>
          <c:h val="0.63894741909459429"/>
        </c:manualLayout>
      </c:layout>
      <c:barChart>
        <c:barDir val="col"/>
        <c:grouping val="clustered"/>
        <c:varyColors val="0"/>
        <c:ser>
          <c:idx val="0"/>
          <c:order val="0"/>
          <c:tx>
            <c:strRef>
              <c:f>Final!$HP$25</c:f>
              <c:strCache>
                <c:ptCount val="1"/>
                <c:pt idx="0">
                  <c:v>National</c:v>
                </c:pt>
              </c:strCache>
            </c:strRef>
          </c:tx>
          <c:spPr>
            <a:gradFill rotWithShape="1">
              <a:gsLst>
                <a:gs pos="0">
                  <a:schemeClr val="accent1">
                    <a:tint val="96000"/>
                    <a:lumMod val="100000"/>
                  </a:schemeClr>
                </a:gs>
                <a:gs pos="78000">
                  <a:schemeClr val="accent1">
                    <a:shade val="94000"/>
                    <a:lumMod val="94000"/>
                  </a:schemeClr>
                </a:gs>
              </a:gsLst>
              <a:lin ang="5400000" scaled="0"/>
            </a:gradFill>
            <a:ln>
              <a:noFill/>
            </a:ln>
            <a:effectLst>
              <a:outerShdw blurRad="38100" dist="25400" dir="5400000" rotWithShape="0">
                <a:srgbClr val="000000">
                  <a:alpha val="35000"/>
                </a:srgbClr>
              </a:outerShdw>
            </a:effectLst>
          </c:spPr>
          <c:invertIfNegative val="0"/>
          <c:cat>
            <c:strRef>
              <c:f>Final!$HQ$24:$HV$24</c:f>
              <c:strCache>
                <c:ptCount val="6"/>
                <c:pt idx="0">
                  <c:v>None</c:v>
                </c:pt>
                <c:pt idx="1">
                  <c:v>Primary</c:v>
                </c:pt>
                <c:pt idx="2">
                  <c:v>Secondary</c:v>
                </c:pt>
                <c:pt idx="3">
                  <c:v>Post Secondary</c:v>
                </c:pt>
                <c:pt idx="4">
                  <c:v>University</c:v>
                </c:pt>
                <c:pt idx="5">
                  <c:v>Post Graduate</c:v>
                </c:pt>
              </c:strCache>
            </c:strRef>
          </c:cat>
          <c:val>
            <c:numRef>
              <c:f>Final!$HQ$25:$HV$25</c:f>
              <c:numCache>
                <c:formatCode>0.0</c:formatCode>
                <c:ptCount val="6"/>
                <c:pt idx="0">
                  <c:v>28.68</c:v>
                </c:pt>
                <c:pt idx="1">
                  <c:v>22.497055359246172</c:v>
                </c:pt>
                <c:pt idx="2">
                  <c:v>20.57401812688822</c:v>
                </c:pt>
                <c:pt idx="3">
                  <c:v>10</c:v>
                </c:pt>
                <c:pt idx="4">
                  <c:v>7.3859522085445324</c:v>
                </c:pt>
                <c:pt idx="5">
                  <c:v>1.2658227848101267</c:v>
                </c:pt>
              </c:numCache>
            </c:numRef>
          </c:val>
          <c:extLst xmlns:c16r2="http://schemas.microsoft.com/office/drawing/2015/06/chart">
            <c:ext xmlns:c16="http://schemas.microsoft.com/office/drawing/2014/chart" uri="{C3380CC4-5D6E-409C-BE32-E72D297353CC}">
              <c16:uniqueId val="{00000000-0762-4C12-9B91-550985A6BB21}"/>
            </c:ext>
          </c:extLst>
        </c:ser>
        <c:ser>
          <c:idx val="1"/>
          <c:order val="1"/>
          <c:tx>
            <c:strRef>
              <c:f>Final!$HP$26</c:f>
              <c:strCache>
                <c:ptCount val="1"/>
                <c:pt idx="0">
                  <c:v>Rural</c:v>
                </c:pt>
              </c:strCache>
            </c:strRef>
          </c:tx>
          <c:spPr>
            <a:gradFill rotWithShape="1">
              <a:gsLst>
                <a:gs pos="0">
                  <a:schemeClr val="accent2">
                    <a:tint val="96000"/>
                    <a:lumMod val="100000"/>
                  </a:schemeClr>
                </a:gs>
                <a:gs pos="78000">
                  <a:schemeClr val="accent2">
                    <a:shade val="94000"/>
                    <a:lumMod val="94000"/>
                  </a:schemeClr>
                </a:gs>
              </a:gsLst>
              <a:lin ang="5400000" scaled="0"/>
            </a:gradFill>
            <a:ln>
              <a:noFill/>
            </a:ln>
            <a:effectLst>
              <a:outerShdw blurRad="38100" dist="25400" dir="5400000" rotWithShape="0">
                <a:srgbClr val="000000">
                  <a:alpha val="35000"/>
                </a:srgbClr>
              </a:outerShdw>
            </a:effectLst>
          </c:spPr>
          <c:invertIfNegative val="0"/>
          <c:cat>
            <c:strRef>
              <c:f>Final!$HQ$24:$HV$24</c:f>
              <c:strCache>
                <c:ptCount val="6"/>
                <c:pt idx="0">
                  <c:v>None</c:v>
                </c:pt>
                <c:pt idx="1">
                  <c:v>Primary</c:v>
                </c:pt>
                <c:pt idx="2">
                  <c:v>Secondary</c:v>
                </c:pt>
                <c:pt idx="3">
                  <c:v>Post Secondary</c:v>
                </c:pt>
                <c:pt idx="4">
                  <c:v>University</c:v>
                </c:pt>
                <c:pt idx="5">
                  <c:v>Post Graduate</c:v>
                </c:pt>
              </c:strCache>
            </c:strRef>
          </c:cat>
          <c:val>
            <c:numRef>
              <c:f>Final!$HQ$26:$HV$26</c:f>
              <c:numCache>
                <c:formatCode>0.0</c:formatCode>
                <c:ptCount val="6"/>
                <c:pt idx="0">
                  <c:v>31.704410011918949</c:v>
                </c:pt>
                <c:pt idx="1">
                  <c:v>28.982300884955752</c:v>
                </c:pt>
                <c:pt idx="2">
                  <c:v>27.566647759500849</c:v>
                </c:pt>
                <c:pt idx="3">
                  <c:v>16.017316017316016</c:v>
                </c:pt>
                <c:pt idx="4">
                  <c:v>14.052953156822811</c:v>
                </c:pt>
                <c:pt idx="5">
                  <c:v>4.5454545454545459</c:v>
                </c:pt>
              </c:numCache>
            </c:numRef>
          </c:val>
          <c:extLst xmlns:c16r2="http://schemas.microsoft.com/office/drawing/2015/06/chart">
            <c:ext xmlns:c16="http://schemas.microsoft.com/office/drawing/2014/chart" uri="{C3380CC4-5D6E-409C-BE32-E72D297353CC}">
              <c16:uniqueId val="{00000001-0762-4C12-9B91-550985A6BB21}"/>
            </c:ext>
          </c:extLst>
        </c:ser>
        <c:ser>
          <c:idx val="2"/>
          <c:order val="2"/>
          <c:tx>
            <c:strRef>
              <c:f>Final!$HP$27</c:f>
              <c:strCache>
                <c:ptCount val="1"/>
                <c:pt idx="0">
                  <c:v>Urban</c:v>
                </c:pt>
              </c:strCache>
            </c:strRef>
          </c:tx>
          <c:spPr>
            <a:gradFill rotWithShape="1">
              <a:gsLst>
                <a:gs pos="0">
                  <a:schemeClr val="accent3">
                    <a:tint val="96000"/>
                    <a:lumMod val="100000"/>
                  </a:schemeClr>
                </a:gs>
                <a:gs pos="78000">
                  <a:schemeClr val="accent3">
                    <a:shade val="94000"/>
                    <a:lumMod val="94000"/>
                  </a:schemeClr>
                </a:gs>
              </a:gsLst>
              <a:lin ang="5400000" scaled="0"/>
            </a:gradFill>
            <a:ln>
              <a:noFill/>
            </a:ln>
            <a:effectLst>
              <a:outerShdw blurRad="38100" dist="25400" dir="5400000" rotWithShape="0">
                <a:srgbClr val="000000">
                  <a:alpha val="35000"/>
                </a:srgbClr>
              </a:outerShdw>
            </a:effectLst>
          </c:spPr>
          <c:invertIfNegative val="0"/>
          <c:cat>
            <c:strRef>
              <c:f>Final!$HQ$24:$HV$24</c:f>
              <c:strCache>
                <c:ptCount val="6"/>
                <c:pt idx="0">
                  <c:v>None</c:v>
                </c:pt>
                <c:pt idx="1">
                  <c:v>Primary</c:v>
                </c:pt>
                <c:pt idx="2">
                  <c:v>Secondary</c:v>
                </c:pt>
                <c:pt idx="3">
                  <c:v>Post Secondary</c:v>
                </c:pt>
                <c:pt idx="4">
                  <c:v>University</c:v>
                </c:pt>
                <c:pt idx="5">
                  <c:v>Post Graduate</c:v>
                </c:pt>
              </c:strCache>
            </c:strRef>
          </c:cat>
          <c:val>
            <c:numRef>
              <c:f>Final!$HQ$27:$HV$27</c:f>
              <c:numCache>
                <c:formatCode>0.0</c:formatCode>
                <c:ptCount val="6"/>
                <c:pt idx="0">
                  <c:v>22.506082725060828</c:v>
                </c:pt>
                <c:pt idx="1">
                  <c:v>15.617128463476071</c:v>
                </c:pt>
                <c:pt idx="2">
                  <c:v>12.217194570135746</c:v>
                </c:pt>
                <c:pt idx="3">
                  <c:v>5.8823529411764701</c:v>
                </c:pt>
                <c:pt idx="4">
                  <c:v>3.9325842696629212</c:v>
                </c:pt>
                <c:pt idx="5">
                  <c:v>0</c:v>
                </c:pt>
              </c:numCache>
            </c:numRef>
          </c:val>
          <c:extLst xmlns:c16r2="http://schemas.microsoft.com/office/drawing/2015/06/chart">
            <c:ext xmlns:c16="http://schemas.microsoft.com/office/drawing/2014/chart" uri="{C3380CC4-5D6E-409C-BE32-E72D297353CC}">
              <c16:uniqueId val="{00000002-0762-4C12-9B91-550985A6BB21}"/>
            </c:ext>
          </c:extLst>
        </c:ser>
        <c:dLbls>
          <c:showLegendKey val="0"/>
          <c:showVal val="0"/>
          <c:showCatName val="0"/>
          <c:showSerName val="0"/>
          <c:showPercent val="0"/>
          <c:showBubbleSize val="0"/>
        </c:dLbls>
        <c:gapWidth val="100"/>
        <c:overlap val="-24"/>
        <c:axId val="263643008"/>
        <c:axId val="263643568"/>
      </c:barChart>
      <c:catAx>
        <c:axId val="26364300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263643568"/>
        <c:crosses val="autoZero"/>
        <c:auto val="1"/>
        <c:lblAlgn val="ctr"/>
        <c:lblOffset val="100"/>
        <c:noMultiLvlLbl val="0"/>
      </c:catAx>
      <c:valAx>
        <c:axId val="26364356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1197" b="1" i="0" u="none" strike="noStrike" kern="1200" baseline="0">
                    <a:solidFill>
                      <a:schemeClr val="dk1"/>
                    </a:solidFill>
                    <a:latin typeface="+mn-lt"/>
                    <a:ea typeface="+mn-ea"/>
                    <a:cs typeface="+mn-cs"/>
                  </a:defRPr>
                </a:pPr>
                <a:r>
                  <a:rPr lang="en-US" b="0" dirty="0"/>
                  <a:t>P</a:t>
                </a:r>
                <a:r>
                  <a:rPr lang="en-US" b="0" baseline="-25000" dirty="0"/>
                  <a:t>0</a:t>
                </a:r>
                <a:r>
                  <a:rPr lang="en-US" b="0" dirty="0"/>
                  <a:t> %</a:t>
                </a:r>
              </a:p>
            </c:rich>
          </c:tx>
          <c:layout>
            <c:manualLayout>
              <c:xMode val="edge"/>
              <c:yMode val="edge"/>
              <c:x val="1.4048866077447061E-2"/>
              <c:y val="1.9711614544657752E-2"/>
            </c:manualLayout>
          </c:layout>
          <c:overlay val="0"/>
          <c:spPr>
            <a:noFill/>
            <a:ln>
              <a:noFill/>
            </a:ln>
            <a:effectLst/>
          </c:spPr>
          <c:txPr>
            <a:bodyPr rot="0" spcFirstLastPara="1" vertOverflow="ellipsis" wrap="square" anchor="ctr" anchorCtr="1"/>
            <a:lstStyle/>
            <a:p>
              <a:pPr>
                <a:defRPr sz="1197" b="1" i="0" u="none" strike="noStrike" kern="1200" baseline="0">
                  <a:solidFill>
                    <a:schemeClr val="dk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263643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legend>
    <c:plotVisOnly val="1"/>
    <c:dispBlanksAs val="gap"/>
    <c:showDLblsOverMax val="0"/>
  </c:chart>
  <c:spPr>
    <a:solidFill>
      <a:schemeClr val="lt1"/>
    </a:solidFill>
    <a:ln w="19050" cap="rnd" cmpd="sng" algn="ctr">
      <a:solidFill>
        <a:schemeClr val="accent2"/>
      </a:solidFill>
      <a:prstDash val="solid"/>
    </a:ln>
    <a:effectLst>
      <a:outerShdw blurRad="76200" dir="13500000" sy="23000" kx="1200000" algn="br" rotWithShape="0">
        <a:prstClr val="black">
          <a:alpha val="20000"/>
        </a:prstClr>
      </a:outerShdw>
    </a:effectLst>
    <a:scene3d>
      <a:camera prst="orthographicFront"/>
      <a:lightRig rig="threePt" dir="t"/>
    </a:scene3d>
    <a:sp3d>
      <a:bevelT w="82550" h="44450" prst="angle"/>
      <a:bevelB w="82550" h="44450" prst="angle"/>
      <a:contourClr>
        <a:srgbClr val="000000"/>
      </a:contourClr>
    </a:sp3d>
  </c:spPr>
  <c:txPr>
    <a:bodyPr/>
    <a:lstStyle/>
    <a:p>
      <a:pPr>
        <a:defRPr>
          <a:solidFill>
            <a:schemeClr val="dk1"/>
          </a:solidFill>
          <a:latin typeface="+mn-lt"/>
          <a:ea typeface="+mn-ea"/>
          <a:cs typeface="+mn-cs"/>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Times New Roman" panose="02020603050405020304" pitchFamily="18" charset="0"/>
                <a:ea typeface="+mn-ea"/>
                <a:cs typeface="+mn-cs"/>
              </a:defRPr>
            </a:pPr>
            <a:r>
              <a:rPr lang="en-US" sz="1200" dirty="0"/>
              <a:t>Poverty Gap Index </a:t>
            </a:r>
            <a:r>
              <a:rPr lang="en-US" sz="1200" b="0" i="0" u="none" strike="noStrike" baseline="0" dirty="0" smtClean="0">
                <a:effectLst/>
              </a:rPr>
              <a:t>P</a:t>
            </a:r>
            <a:r>
              <a:rPr lang="en-US" sz="1200" b="0" i="0" u="none" strike="noStrike" baseline="-25000" dirty="0" smtClean="0">
                <a:effectLst/>
              </a:rPr>
              <a:t>1</a:t>
            </a:r>
            <a:endParaRPr lang="en-US" sz="12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Times New Roman" panose="02020603050405020304" pitchFamily="18" charset="0"/>
              <a:ea typeface="+mn-ea"/>
              <a:cs typeface="+mn-cs"/>
            </a:defRPr>
          </a:pPr>
          <a:endParaRPr lang="en-US"/>
        </a:p>
      </c:txPr>
    </c:title>
    <c:autoTitleDeleted val="0"/>
    <c:plotArea>
      <c:layout/>
      <c:barChart>
        <c:barDir val="col"/>
        <c:grouping val="clustered"/>
        <c:varyColors val="0"/>
        <c:ser>
          <c:idx val="0"/>
          <c:order val="0"/>
          <c:tx>
            <c:strRef>
              <c:f>Both!$H$10</c:f>
              <c:strCache>
                <c:ptCount val="1"/>
                <c:pt idx="0">
                  <c:v>2011</c:v>
                </c:pt>
              </c:strCache>
            </c:strRef>
          </c:tx>
          <c:spPr>
            <a:solidFill>
              <a:schemeClr val="accent1"/>
            </a:solidFill>
            <a:ln>
              <a:noFill/>
            </a:ln>
            <a:effectLst/>
          </c:spPr>
          <c:invertIfNegative val="0"/>
          <c:cat>
            <c:strRef>
              <c:f>Both!$G$11:$G$13</c:f>
              <c:strCache>
                <c:ptCount val="3"/>
                <c:pt idx="0">
                  <c:v>National</c:v>
                </c:pt>
                <c:pt idx="1">
                  <c:v>Rural</c:v>
                </c:pt>
                <c:pt idx="2">
                  <c:v>Urban</c:v>
                </c:pt>
              </c:strCache>
            </c:strRef>
          </c:cat>
          <c:val>
            <c:numRef>
              <c:f>Both!$H$11:$H$13</c:f>
              <c:numCache>
                <c:formatCode>General</c:formatCode>
                <c:ptCount val="3"/>
                <c:pt idx="0">
                  <c:v>3.71</c:v>
                </c:pt>
                <c:pt idx="1">
                  <c:v>4.79</c:v>
                </c:pt>
                <c:pt idx="2">
                  <c:v>2.21</c:v>
                </c:pt>
              </c:numCache>
            </c:numRef>
          </c:val>
          <c:extLst xmlns:c16r2="http://schemas.microsoft.com/office/drawing/2015/06/chart">
            <c:ext xmlns:c16="http://schemas.microsoft.com/office/drawing/2014/chart" uri="{C3380CC4-5D6E-409C-BE32-E72D297353CC}">
              <c16:uniqueId val="{00000000-1480-4638-A609-B8FD4B50E268}"/>
            </c:ext>
          </c:extLst>
        </c:ser>
        <c:ser>
          <c:idx val="1"/>
          <c:order val="1"/>
          <c:tx>
            <c:strRef>
              <c:f>Both!$I$10</c:f>
              <c:strCache>
                <c:ptCount val="1"/>
                <c:pt idx="0">
                  <c:v>2013</c:v>
                </c:pt>
              </c:strCache>
            </c:strRef>
          </c:tx>
          <c:spPr>
            <a:solidFill>
              <a:schemeClr val="accent2"/>
            </a:solidFill>
            <a:ln>
              <a:noFill/>
            </a:ln>
            <a:effectLst/>
          </c:spPr>
          <c:invertIfNegative val="0"/>
          <c:cat>
            <c:strRef>
              <c:f>Both!$G$11:$G$13</c:f>
              <c:strCache>
                <c:ptCount val="3"/>
                <c:pt idx="0">
                  <c:v>National</c:v>
                </c:pt>
                <c:pt idx="1">
                  <c:v>Rural</c:v>
                </c:pt>
                <c:pt idx="2">
                  <c:v>Urban</c:v>
                </c:pt>
              </c:strCache>
            </c:strRef>
          </c:cat>
          <c:val>
            <c:numRef>
              <c:f>Both!$I$11:$I$13</c:f>
              <c:numCache>
                <c:formatCode>General</c:formatCode>
                <c:ptCount val="3"/>
                <c:pt idx="0">
                  <c:v>4</c:v>
                </c:pt>
                <c:pt idx="1">
                  <c:v>4.9799999999999995</c:v>
                </c:pt>
                <c:pt idx="2">
                  <c:v>2.4699999999999998</c:v>
                </c:pt>
              </c:numCache>
            </c:numRef>
          </c:val>
          <c:extLst xmlns:c16r2="http://schemas.microsoft.com/office/drawing/2015/06/chart">
            <c:ext xmlns:c16="http://schemas.microsoft.com/office/drawing/2014/chart" uri="{C3380CC4-5D6E-409C-BE32-E72D297353CC}">
              <c16:uniqueId val="{00000001-1480-4638-A609-B8FD4B50E268}"/>
            </c:ext>
          </c:extLst>
        </c:ser>
        <c:ser>
          <c:idx val="2"/>
          <c:order val="2"/>
          <c:tx>
            <c:strRef>
              <c:f>Both!$J$10</c:f>
              <c:strCache>
                <c:ptCount val="1"/>
                <c:pt idx="0">
                  <c:v>2015</c:v>
                </c:pt>
              </c:strCache>
            </c:strRef>
          </c:tx>
          <c:spPr>
            <a:solidFill>
              <a:schemeClr val="accent3"/>
            </a:solidFill>
            <a:ln>
              <a:noFill/>
            </a:ln>
            <a:effectLst/>
          </c:spPr>
          <c:invertIfNegative val="0"/>
          <c:cat>
            <c:strRef>
              <c:f>Both!$G$11:$G$13</c:f>
              <c:strCache>
                <c:ptCount val="3"/>
                <c:pt idx="0">
                  <c:v>National</c:v>
                </c:pt>
                <c:pt idx="1">
                  <c:v>Rural</c:v>
                </c:pt>
                <c:pt idx="2">
                  <c:v>Urban</c:v>
                </c:pt>
              </c:strCache>
            </c:strRef>
          </c:cat>
          <c:val>
            <c:numRef>
              <c:f>Both!$J$11:$J$13</c:f>
              <c:numCache>
                <c:formatCode>General</c:formatCode>
                <c:ptCount val="3"/>
                <c:pt idx="0">
                  <c:v>4.4108584017935026</c:v>
                </c:pt>
                <c:pt idx="1">
                  <c:v>5.7099513210870843</c:v>
                </c:pt>
                <c:pt idx="2">
                  <c:v>2.4416798599081111</c:v>
                </c:pt>
              </c:numCache>
            </c:numRef>
          </c:val>
          <c:extLst xmlns:c16r2="http://schemas.microsoft.com/office/drawing/2015/06/chart">
            <c:ext xmlns:c16="http://schemas.microsoft.com/office/drawing/2014/chart" uri="{C3380CC4-5D6E-409C-BE32-E72D297353CC}">
              <c16:uniqueId val="{00000002-1480-4638-A609-B8FD4B50E268}"/>
            </c:ext>
          </c:extLst>
        </c:ser>
        <c:dLbls>
          <c:showLegendKey val="0"/>
          <c:showVal val="0"/>
          <c:showCatName val="0"/>
          <c:showSerName val="0"/>
          <c:showPercent val="0"/>
          <c:showBubbleSize val="0"/>
        </c:dLbls>
        <c:gapWidth val="219"/>
        <c:overlap val="-27"/>
        <c:axId val="193441472"/>
        <c:axId val="193442032"/>
      </c:barChart>
      <c:catAx>
        <c:axId val="193441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30" b="0" i="0" u="none" strike="noStrike" kern="1200" baseline="0">
                <a:solidFill>
                  <a:schemeClr val="tx1"/>
                </a:solidFill>
                <a:latin typeface="Times New Roman" panose="02020603050405020304" pitchFamily="18" charset="0"/>
                <a:ea typeface="+mn-ea"/>
                <a:cs typeface="+mn-cs"/>
              </a:defRPr>
            </a:pPr>
            <a:endParaRPr lang="en-US"/>
          </a:p>
        </c:txPr>
        <c:crossAx val="193442032"/>
        <c:crosses val="autoZero"/>
        <c:auto val="1"/>
        <c:lblAlgn val="ctr"/>
        <c:lblOffset val="100"/>
        <c:noMultiLvlLbl val="0"/>
      </c:catAx>
      <c:valAx>
        <c:axId val="1934420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solidFill>
                    <a:latin typeface="Times New Roman" panose="02020603050405020304" pitchFamily="18" charset="0"/>
                    <a:ea typeface="+mn-ea"/>
                    <a:cs typeface="+mn-cs"/>
                  </a:defRPr>
                </a:pPr>
                <a:r>
                  <a:rPr lang="en-US"/>
                  <a:t>%</a:t>
                </a:r>
              </a:p>
            </c:rich>
          </c:tx>
          <c:layout>
            <c:manualLayout>
              <c:xMode val="edge"/>
              <c:yMode val="edge"/>
              <c:x val="5.2777777777777778E-2"/>
              <c:y val="3.6858778069407988E-2"/>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solidFill>
                  <a:latin typeface="Times New Roman" panose="02020603050405020304" pitchFamily="18"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mn-cs"/>
              </a:defRPr>
            </a:pPr>
            <a:endParaRPr lang="en-US"/>
          </a:p>
        </c:txPr>
        <c:crossAx val="193441472"/>
        <c:crosses val="autoZero"/>
        <c:crossBetween val="between"/>
      </c:valAx>
      <c:spPr>
        <a:noFill/>
        <a:ln>
          <a:noFill/>
        </a:ln>
        <a:effectLst/>
      </c:spPr>
    </c:plotArea>
    <c:legend>
      <c:legendPos val="b"/>
      <c:layout>
        <c:manualLayout>
          <c:xMode val="edge"/>
          <c:yMode val="edge"/>
          <c:x val="0.36071224051539014"/>
          <c:y val="0.87411089238845141"/>
          <c:w val="0.25332279487791298"/>
          <c:h val="7.4963181685622632E-2"/>
        </c:manualLayout>
      </c:layout>
      <c:overlay val="0"/>
      <c:spPr>
        <a:noFill/>
        <a:ln>
          <a:noFill/>
        </a:ln>
        <a:effectLst/>
      </c:spPr>
      <c:txPr>
        <a:bodyPr rot="0" spcFirstLastPara="1" vertOverflow="ellipsis" vert="horz" wrap="square" anchor="ctr" anchorCtr="1"/>
        <a:lstStyle/>
        <a:p>
          <a:pPr>
            <a:defRPr sz="930" b="0" i="0" u="none" strike="noStrike" kern="1200" baseline="0">
              <a:solidFill>
                <a:schemeClr val="tx1"/>
              </a:solidFill>
              <a:latin typeface="Times New Roman" panose="02020603050405020304" pitchFamily="18" charset="0"/>
              <a:ea typeface="+mn-ea"/>
              <a:cs typeface="+mn-cs"/>
            </a:defRPr>
          </a:pPr>
          <a:endParaRPr lang="en-US"/>
        </a:p>
      </c:txPr>
    </c:legend>
    <c:plotVisOnly val="1"/>
    <c:dispBlanksAs val="gap"/>
    <c:showDLblsOverMax val="0"/>
  </c:chart>
  <c:spPr>
    <a:solidFill>
      <a:schemeClr val="lt1"/>
    </a:solidFill>
    <a:ln w="19050" cap="rnd" cmpd="sng" algn="ctr">
      <a:solidFill>
        <a:schemeClr val="accent1"/>
      </a:solidFill>
      <a:prstDash val="solid"/>
    </a:ln>
    <a:effectLst/>
    <a:scene3d>
      <a:camera prst="orthographicFront"/>
      <a:lightRig rig="threePt" dir="t"/>
    </a:scene3d>
    <a:sp3d>
      <a:bevelT w="82550" h="44450" prst="angle"/>
      <a:bevelB w="82550" h="44450" prst="angle"/>
      <a:contourClr>
        <a:srgbClr val="000000"/>
      </a:contourClr>
    </a:sp3d>
  </c:spPr>
  <c:txPr>
    <a:bodyPr/>
    <a:lstStyle/>
    <a:p>
      <a:pPr>
        <a:defRPr baseline="0">
          <a:solidFill>
            <a:schemeClr val="tx1"/>
          </a:solidFill>
          <a:latin typeface="Times New Roman" panose="02020603050405020304" pitchFamily="18" charset="0"/>
          <a:ea typeface="+mn-ea"/>
          <a:cs typeface="+mn-cs"/>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US" sz="1200" dirty="0"/>
              <a:t>Severity of Poverty </a:t>
            </a:r>
            <a:r>
              <a:rPr lang="en-US" sz="1200" b="0" i="0" u="none" strike="noStrike" baseline="0" dirty="0" smtClean="0">
                <a:effectLst/>
              </a:rPr>
              <a:t>P</a:t>
            </a:r>
            <a:r>
              <a:rPr lang="en-US" sz="1200" b="0" i="0" u="none" strike="noStrike" baseline="-25000" dirty="0" smtClean="0">
                <a:effectLst/>
              </a:rPr>
              <a:t>2</a:t>
            </a:r>
            <a:endParaRPr lang="en-US" sz="12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barChart>
        <c:barDir val="col"/>
        <c:grouping val="clustered"/>
        <c:varyColors val="0"/>
        <c:ser>
          <c:idx val="0"/>
          <c:order val="0"/>
          <c:tx>
            <c:strRef>
              <c:f>Both!$H$15</c:f>
              <c:strCache>
                <c:ptCount val="1"/>
                <c:pt idx="0">
                  <c:v>2011</c:v>
                </c:pt>
              </c:strCache>
            </c:strRef>
          </c:tx>
          <c:spPr>
            <a:solidFill>
              <a:schemeClr val="accent1"/>
            </a:solidFill>
            <a:ln>
              <a:noFill/>
            </a:ln>
            <a:effectLst/>
          </c:spPr>
          <c:invertIfNegative val="0"/>
          <c:cat>
            <c:strRef>
              <c:f>Both!$G$16:$G$18</c:f>
              <c:strCache>
                <c:ptCount val="3"/>
                <c:pt idx="0">
                  <c:v>National</c:v>
                </c:pt>
                <c:pt idx="1">
                  <c:v>Rural</c:v>
                </c:pt>
                <c:pt idx="2">
                  <c:v>Urban</c:v>
                </c:pt>
              </c:strCache>
            </c:strRef>
          </c:cat>
          <c:val>
            <c:numRef>
              <c:f>Both!$H$16:$H$18</c:f>
              <c:numCache>
                <c:formatCode>General</c:formatCode>
                <c:ptCount val="3"/>
                <c:pt idx="0">
                  <c:v>1.1100000000000001</c:v>
                </c:pt>
                <c:pt idx="1">
                  <c:v>1.43</c:v>
                </c:pt>
                <c:pt idx="2">
                  <c:v>0.65</c:v>
                </c:pt>
              </c:numCache>
            </c:numRef>
          </c:val>
          <c:extLst xmlns:c16r2="http://schemas.microsoft.com/office/drawing/2015/06/chart">
            <c:ext xmlns:c16="http://schemas.microsoft.com/office/drawing/2014/chart" uri="{C3380CC4-5D6E-409C-BE32-E72D297353CC}">
              <c16:uniqueId val="{00000000-F61D-4780-BE21-CD6DA9F04481}"/>
            </c:ext>
          </c:extLst>
        </c:ser>
        <c:ser>
          <c:idx val="1"/>
          <c:order val="1"/>
          <c:tx>
            <c:strRef>
              <c:f>Both!$I$15</c:f>
              <c:strCache>
                <c:ptCount val="1"/>
                <c:pt idx="0">
                  <c:v>2013</c:v>
                </c:pt>
              </c:strCache>
            </c:strRef>
          </c:tx>
          <c:spPr>
            <a:solidFill>
              <a:schemeClr val="accent2"/>
            </a:solidFill>
            <a:ln>
              <a:noFill/>
            </a:ln>
            <a:effectLst/>
          </c:spPr>
          <c:invertIfNegative val="0"/>
          <c:cat>
            <c:strRef>
              <c:f>Both!$G$16:$G$18</c:f>
              <c:strCache>
                <c:ptCount val="3"/>
                <c:pt idx="0">
                  <c:v>National</c:v>
                </c:pt>
                <c:pt idx="1">
                  <c:v>Rural</c:v>
                </c:pt>
                <c:pt idx="2">
                  <c:v>Urban</c:v>
                </c:pt>
              </c:strCache>
            </c:strRef>
          </c:cat>
          <c:val>
            <c:numRef>
              <c:f>Both!$I$16:$I$18</c:f>
              <c:numCache>
                <c:formatCode>General</c:formatCode>
                <c:ptCount val="3"/>
                <c:pt idx="0">
                  <c:v>1.23</c:v>
                </c:pt>
                <c:pt idx="1">
                  <c:v>1.5599999999999998</c:v>
                </c:pt>
                <c:pt idx="2">
                  <c:v>0.67999999999999994</c:v>
                </c:pt>
              </c:numCache>
            </c:numRef>
          </c:val>
          <c:extLst xmlns:c16r2="http://schemas.microsoft.com/office/drawing/2015/06/chart">
            <c:ext xmlns:c16="http://schemas.microsoft.com/office/drawing/2014/chart" uri="{C3380CC4-5D6E-409C-BE32-E72D297353CC}">
              <c16:uniqueId val="{00000001-F61D-4780-BE21-CD6DA9F04481}"/>
            </c:ext>
          </c:extLst>
        </c:ser>
        <c:ser>
          <c:idx val="2"/>
          <c:order val="2"/>
          <c:tx>
            <c:strRef>
              <c:f>Both!$J$15</c:f>
              <c:strCache>
                <c:ptCount val="1"/>
                <c:pt idx="0">
                  <c:v>2015</c:v>
                </c:pt>
              </c:strCache>
            </c:strRef>
          </c:tx>
          <c:spPr>
            <a:solidFill>
              <a:schemeClr val="accent3"/>
            </a:solidFill>
            <a:ln>
              <a:noFill/>
            </a:ln>
            <a:effectLst/>
          </c:spPr>
          <c:invertIfNegative val="0"/>
          <c:cat>
            <c:strRef>
              <c:f>Both!$G$16:$G$18</c:f>
              <c:strCache>
                <c:ptCount val="3"/>
                <c:pt idx="0">
                  <c:v>National</c:v>
                </c:pt>
                <c:pt idx="1">
                  <c:v>Rural</c:v>
                </c:pt>
                <c:pt idx="2">
                  <c:v>Urban</c:v>
                </c:pt>
              </c:strCache>
            </c:strRef>
          </c:cat>
          <c:val>
            <c:numRef>
              <c:f>Both!$J$16:$J$18</c:f>
              <c:numCache>
                <c:formatCode>0.00</c:formatCode>
                <c:ptCount val="3"/>
                <c:pt idx="0">
                  <c:v>1.3154184384023877</c:v>
                </c:pt>
                <c:pt idx="1">
                  <c:v>1.7062059597883488</c:v>
                </c:pt>
                <c:pt idx="2">
                  <c:v>0.69523051700039329</c:v>
                </c:pt>
              </c:numCache>
            </c:numRef>
          </c:val>
          <c:extLst xmlns:c16r2="http://schemas.microsoft.com/office/drawing/2015/06/chart">
            <c:ext xmlns:c16="http://schemas.microsoft.com/office/drawing/2014/chart" uri="{C3380CC4-5D6E-409C-BE32-E72D297353CC}">
              <c16:uniqueId val="{00000002-F61D-4780-BE21-CD6DA9F04481}"/>
            </c:ext>
          </c:extLst>
        </c:ser>
        <c:dLbls>
          <c:showLegendKey val="0"/>
          <c:showVal val="0"/>
          <c:showCatName val="0"/>
          <c:showSerName val="0"/>
          <c:showPercent val="0"/>
          <c:showBubbleSize val="0"/>
        </c:dLbls>
        <c:gapWidth val="219"/>
        <c:overlap val="-27"/>
        <c:axId val="194989920"/>
        <c:axId val="194990480"/>
      </c:barChart>
      <c:catAx>
        <c:axId val="194989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30" b="0" i="0" u="none" strike="noStrike" kern="1200" baseline="0">
                <a:solidFill>
                  <a:schemeClr val="tx1"/>
                </a:solidFill>
                <a:latin typeface="Times New Roman" panose="02020603050405020304" pitchFamily="18" charset="0"/>
                <a:ea typeface="+mn-ea"/>
                <a:cs typeface="+mn-cs"/>
              </a:defRPr>
            </a:pPr>
            <a:endParaRPr lang="en-US"/>
          </a:p>
        </c:txPr>
        <c:crossAx val="194990480"/>
        <c:crosses val="autoZero"/>
        <c:auto val="1"/>
        <c:lblAlgn val="ctr"/>
        <c:lblOffset val="100"/>
        <c:noMultiLvlLbl val="0"/>
      </c:catAx>
      <c:valAx>
        <c:axId val="1949904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dk1"/>
                    </a:solidFill>
                    <a:latin typeface="+mn-lt"/>
                    <a:ea typeface="+mn-ea"/>
                    <a:cs typeface="+mn-cs"/>
                  </a:defRPr>
                </a:pPr>
                <a:r>
                  <a:rPr lang="en-US" dirty="0" smtClean="0"/>
                  <a:t>%</a:t>
                </a:r>
                <a:endParaRPr lang="en-US" dirty="0"/>
              </a:p>
            </c:rich>
          </c:tx>
          <c:layout>
            <c:manualLayout>
              <c:xMode val="edge"/>
              <c:yMode val="edge"/>
              <c:x val="6.9444444444444448E-2"/>
              <c:y val="4.6118037328667247E-2"/>
            </c:manualLayout>
          </c:layout>
          <c:overlay val="0"/>
          <c:spPr>
            <a:noFill/>
            <a:ln>
              <a:noFill/>
            </a:ln>
            <a:effectLst/>
          </c:spPr>
          <c:txPr>
            <a:bodyPr rot="0" spcFirstLastPara="1" vertOverflow="ellipsis" wrap="square" anchor="ctr" anchorCtr="1"/>
            <a:lstStyle/>
            <a:p>
              <a:pPr>
                <a:defRPr sz="1000" b="0" i="0" u="none" strike="noStrike" kern="1200" baseline="0">
                  <a:solidFill>
                    <a:schemeClr val="dk1"/>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94989920"/>
        <c:crosses val="autoZero"/>
        <c:crossBetween val="between"/>
      </c:valAx>
      <c:spPr>
        <a:noFill/>
        <a:ln>
          <a:noFill/>
        </a:ln>
        <a:effectLst/>
      </c:spPr>
    </c:plotArea>
    <c:legend>
      <c:legendPos val="b"/>
      <c:layout>
        <c:manualLayout>
          <c:xMode val="edge"/>
          <c:yMode val="edge"/>
          <c:x val="0.37838900819215782"/>
          <c:y val="0.86948126275882198"/>
          <c:w val="0.25332279487791298"/>
          <c:h val="7.4963181685622632E-2"/>
        </c:manualLayout>
      </c:layout>
      <c:overlay val="0"/>
      <c:spPr>
        <a:noFill/>
        <a:ln>
          <a:noFill/>
        </a:ln>
        <a:effectLst/>
      </c:spPr>
      <c:txPr>
        <a:bodyPr rot="0" spcFirstLastPara="1" vertOverflow="ellipsis" vert="horz" wrap="square" anchor="ctr" anchorCtr="1"/>
        <a:lstStyle/>
        <a:p>
          <a:pPr>
            <a:defRPr sz="930" b="0" i="0" u="none" strike="noStrike" kern="1200" baseline="0">
              <a:solidFill>
                <a:schemeClr val="tx1"/>
              </a:solidFill>
              <a:latin typeface="Times New Roman" panose="02020603050405020304" pitchFamily="18" charset="0"/>
              <a:ea typeface="+mn-ea"/>
              <a:cs typeface="+mn-cs"/>
            </a:defRPr>
          </a:pPr>
          <a:endParaRPr lang="en-US"/>
        </a:p>
      </c:txPr>
    </c:legend>
    <c:plotVisOnly val="1"/>
    <c:dispBlanksAs val="gap"/>
    <c:showDLblsOverMax val="0"/>
  </c:chart>
  <c:spPr>
    <a:solidFill>
      <a:schemeClr val="lt1"/>
    </a:solidFill>
    <a:ln w="19050" cap="rnd" cmpd="sng" algn="ctr">
      <a:solidFill>
        <a:schemeClr val="accent1"/>
      </a:solidFill>
      <a:prstDash val="solid"/>
    </a:ln>
    <a:effectLst/>
    <a:scene3d>
      <a:camera prst="orthographicFront"/>
      <a:lightRig rig="threePt" dir="t"/>
    </a:scene3d>
    <a:sp3d>
      <a:bevelT w="82550" h="44450" prst="angle"/>
      <a:bevelB w="82550" h="44450" prst="angle"/>
      <a:contourClr>
        <a:srgbClr val="000000"/>
      </a:contourClr>
    </a:sp3d>
  </c:spPr>
  <c:txPr>
    <a:bodyPr/>
    <a:lstStyle/>
    <a:p>
      <a:pPr>
        <a:defRPr>
          <a:solidFill>
            <a:schemeClr val="dk1"/>
          </a:solidFill>
          <a:latin typeface="+mn-lt"/>
          <a:ea typeface="+mn-ea"/>
          <a:cs typeface="+mn-cs"/>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997594050743653E-2"/>
          <c:y val="0.13004629629629633"/>
          <c:w val="0.90244685039370076"/>
          <c:h val="0.60579432779235942"/>
        </c:manualLayout>
      </c:layout>
      <c:barChart>
        <c:barDir val="col"/>
        <c:grouping val="clustered"/>
        <c:varyColors val="0"/>
        <c:ser>
          <c:idx val="0"/>
          <c:order val="0"/>
          <c:tx>
            <c:strRef>
              <c:f>Final!$B$49</c:f>
              <c:strCache>
                <c:ptCount val="1"/>
                <c:pt idx="0">
                  <c:v>2011</c:v>
                </c:pt>
              </c:strCache>
            </c:strRef>
          </c:tx>
          <c:spPr>
            <a:gradFill rotWithShape="1">
              <a:gsLst>
                <a:gs pos="0">
                  <a:schemeClr val="accent1">
                    <a:tint val="65000"/>
                    <a:lumMod val="110000"/>
                  </a:schemeClr>
                </a:gs>
                <a:gs pos="88000">
                  <a:schemeClr val="accent1">
                    <a:tint val="90000"/>
                  </a:schemeClr>
                </a:gs>
              </a:gsLst>
              <a:lin ang="5400000" scaled="0"/>
            </a:gradFill>
            <a:ln w="9525" cap="flat" cmpd="sng" algn="ctr">
              <a:solidFill>
                <a:schemeClr val="accent1">
                  <a:shade val="95000"/>
                </a:schemeClr>
              </a:solidFill>
              <a:round/>
            </a:ln>
            <a:effectLst/>
          </c:spPr>
          <c:invertIfNegative val="0"/>
          <c:cat>
            <c:strRef>
              <c:f>Final!$A$50:$A$56</c:f>
              <c:strCache>
                <c:ptCount val="7"/>
                <c:pt idx="0">
                  <c:v>Urban</c:v>
                </c:pt>
                <c:pt idx="1">
                  <c:v>Lower Urban</c:v>
                </c:pt>
                <c:pt idx="2">
                  <c:v>Lower Rural</c:v>
                </c:pt>
                <c:pt idx="3">
                  <c:v>Upper Urban</c:v>
                </c:pt>
                <c:pt idx="4">
                  <c:v>Upper Rural</c:v>
                </c:pt>
                <c:pt idx="5">
                  <c:v>Border Urban</c:v>
                </c:pt>
                <c:pt idx="6">
                  <c:v>Border Rural</c:v>
                </c:pt>
              </c:strCache>
            </c:strRef>
          </c:cat>
          <c:val>
            <c:numRef>
              <c:f>Final!$B$50:$B$56</c:f>
              <c:numCache>
                <c:formatCode>General</c:formatCode>
                <c:ptCount val="7"/>
                <c:pt idx="0">
                  <c:v>12.7</c:v>
                </c:pt>
                <c:pt idx="1">
                  <c:v>7.8</c:v>
                </c:pt>
                <c:pt idx="2">
                  <c:v>12.1</c:v>
                </c:pt>
                <c:pt idx="3">
                  <c:v>22.1</c:v>
                </c:pt>
                <c:pt idx="4">
                  <c:v>41.2</c:v>
                </c:pt>
                <c:pt idx="5">
                  <c:v>3.7</c:v>
                </c:pt>
                <c:pt idx="6">
                  <c:v>26.3</c:v>
                </c:pt>
              </c:numCache>
            </c:numRef>
          </c:val>
          <c:extLst xmlns:c16r2="http://schemas.microsoft.com/office/drawing/2015/06/chart">
            <c:ext xmlns:c16="http://schemas.microsoft.com/office/drawing/2014/chart" uri="{C3380CC4-5D6E-409C-BE32-E72D297353CC}">
              <c16:uniqueId val="{00000000-95E2-4DEA-933C-A5C011A3BC40}"/>
            </c:ext>
          </c:extLst>
        </c:ser>
        <c:ser>
          <c:idx val="1"/>
          <c:order val="1"/>
          <c:tx>
            <c:strRef>
              <c:f>Final!$C$49</c:f>
              <c:strCache>
                <c:ptCount val="1"/>
                <c:pt idx="0">
                  <c:v>2013</c:v>
                </c:pt>
              </c:strCache>
            </c:strRef>
          </c:tx>
          <c:spPr>
            <a:gradFill rotWithShape="1">
              <a:gsLst>
                <a:gs pos="0">
                  <a:schemeClr val="accent2">
                    <a:tint val="65000"/>
                    <a:lumMod val="110000"/>
                  </a:schemeClr>
                </a:gs>
                <a:gs pos="88000">
                  <a:schemeClr val="accent2">
                    <a:tint val="90000"/>
                  </a:schemeClr>
                </a:gs>
              </a:gsLst>
              <a:lin ang="5400000" scaled="0"/>
            </a:gradFill>
            <a:ln w="9525" cap="flat" cmpd="sng" algn="ctr">
              <a:solidFill>
                <a:schemeClr val="accent2">
                  <a:shade val="95000"/>
                </a:schemeClr>
              </a:solidFill>
              <a:round/>
            </a:ln>
            <a:effectLst/>
          </c:spPr>
          <c:invertIfNegative val="0"/>
          <c:cat>
            <c:strRef>
              <c:f>Final!$A$50:$A$56</c:f>
              <c:strCache>
                <c:ptCount val="7"/>
                <c:pt idx="0">
                  <c:v>Urban</c:v>
                </c:pt>
                <c:pt idx="1">
                  <c:v>Lower Urban</c:v>
                </c:pt>
                <c:pt idx="2">
                  <c:v>Lower Rural</c:v>
                </c:pt>
                <c:pt idx="3">
                  <c:v>Upper Urban</c:v>
                </c:pt>
                <c:pt idx="4">
                  <c:v>Upper Rural</c:v>
                </c:pt>
                <c:pt idx="5">
                  <c:v>Border Urban</c:v>
                </c:pt>
                <c:pt idx="6">
                  <c:v>Border Rural</c:v>
                </c:pt>
              </c:strCache>
            </c:strRef>
          </c:cat>
          <c:val>
            <c:numRef>
              <c:f>Final!$C$50:$C$56</c:f>
              <c:numCache>
                <c:formatCode>General</c:formatCode>
                <c:ptCount val="7"/>
                <c:pt idx="0">
                  <c:v>13.4</c:v>
                </c:pt>
                <c:pt idx="1">
                  <c:v>7.9</c:v>
                </c:pt>
                <c:pt idx="2">
                  <c:v>12.5</c:v>
                </c:pt>
                <c:pt idx="3">
                  <c:v>22.2</c:v>
                </c:pt>
                <c:pt idx="4">
                  <c:v>40.4</c:v>
                </c:pt>
                <c:pt idx="5">
                  <c:v>11.9</c:v>
                </c:pt>
                <c:pt idx="6">
                  <c:v>35</c:v>
                </c:pt>
              </c:numCache>
            </c:numRef>
          </c:val>
          <c:extLst xmlns:c16r2="http://schemas.microsoft.com/office/drawing/2015/06/chart">
            <c:ext xmlns:c16="http://schemas.microsoft.com/office/drawing/2014/chart" uri="{C3380CC4-5D6E-409C-BE32-E72D297353CC}">
              <c16:uniqueId val="{00000001-95E2-4DEA-933C-A5C011A3BC40}"/>
            </c:ext>
          </c:extLst>
        </c:ser>
        <c:ser>
          <c:idx val="2"/>
          <c:order val="2"/>
          <c:tx>
            <c:strRef>
              <c:f>Final!$D$49</c:f>
              <c:strCache>
                <c:ptCount val="1"/>
                <c:pt idx="0">
                  <c:v>2015</c:v>
                </c:pt>
              </c:strCache>
            </c:strRef>
          </c:tx>
          <c:spPr>
            <a:gradFill rotWithShape="1">
              <a:gsLst>
                <a:gs pos="0">
                  <a:schemeClr val="accent3">
                    <a:tint val="65000"/>
                    <a:lumMod val="110000"/>
                  </a:schemeClr>
                </a:gs>
                <a:gs pos="88000">
                  <a:schemeClr val="accent3">
                    <a:tint val="90000"/>
                  </a:schemeClr>
                </a:gs>
              </a:gsLst>
              <a:lin ang="5400000" scaled="0"/>
            </a:gradFill>
            <a:ln w="9525" cap="flat" cmpd="sng" algn="ctr">
              <a:solidFill>
                <a:schemeClr val="accent3">
                  <a:shade val="95000"/>
                </a:schemeClr>
              </a:solidFill>
              <a:round/>
            </a:ln>
            <a:effectLst/>
          </c:spPr>
          <c:invertIfNegative val="0"/>
          <c:cat>
            <c:strRef>
              <c:f>Final!$A$50:$A$56</c:f>
              <c:strCache>
                <c:ptCount val="7"/>
                <c:pt idx="0">
                  <c:v>Urban</c:v>
                </c:pt>
                <c:pt idx="1">
                  <c:v>Lower Urban</c:v>
                </c:pt>
                <c:pt idx="2">
                  <c:v>Lower Rural</c:v>
                </c:pt>
                <c:pt idx="3">
                  <c:v>Upper Urban</c:v>
                </c:pt>
                <c:pt idx="4">
                  <c:v>Upper Rural</c:v>
                </c:pt>
                <c:pt idx="5">
                  <c:v>Border Urban</c:v>
                </c:pt>
                <c:pt idx="6">
                  <c:v>Border Rural</c:v>
                </c:pt>
              </c:strCache>
            </c:strRef>
          </c:cat>
          <c:val>
            <c:numRef>
              <c:f>Final!$D$50:$D$56</c:f>
              <c:numCache>
                <c:formatCode>General</c:formatCode>
                <c:ptCount val="7"/>
                <c:pt idx="0">
                  <c:v>10.6</c:v>
                </c:pt>
                <c:pt idx="1">
                  <c:v>7.8</c:v>
                </c:pt>
                <c:pt idx="2">
                  <c:v>14.8</c:v>
                </c:pt>
                <c:pt idx="3">
                  <c:v>22.7</c:v>
                </c:pt>
                <c:pt idx="4">
                  <c:v>43.3</c:v>
                </c:pt>
                <c:pt idx="5">
                  <c:v>15.4</c:v>
                </c:pt>
                <c:pt idx="6">
                  <c:v>24.2</c:v>
                </c:pt>
              </c:numCache>
            </c:numRef>
          </c:val>
          <c:extLst xmlns:c16r2="http://schemas.microsoft.com/office/drawing/2015/06/chart">
            <c:ext xmlns:c16="http://schemas.microsoft.com/office/drawing/2014/chart" uri="{C3380CC4-5D6E-409C-BE32-E72D297353CC}">
              <c16:uniqueId val="{00000002-95E2-4DEA-933C-A5C011A3BC40}"/>
            </c:ext>
          </c:extLst>
        </c:ser>
        <c:dLbls>
          <c:showLegendKey val="0"/>
          <c:showVal val="0"/>
          <c:showCatName val="0"/>
          <c:showSerName val="0"/>
          <c:showPercent val="0"/>
          <c:showBubbleSize val="0"/>
        </c:dLbls>
        <c:gapWidth val="100"/>
        <c:overlap val="-24"/>
        <c:axId val="194993840"/>
        <c:axId val="194994400"/>
      </c:barChart>
      <c:catAx>
        <c:axId val="194993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194994400"/>
        <c:crosses val="autoZero"/>
        <c:auto val="1"/>
        <c:lblAlgn val="ctr"/>
        <c:lblOffset val="100"/>
        <c:noMultiLvlLbl val="0"/>
      </c:catAx>
      <c:valAx>
        <c:axId val="1949944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197" b="0" i="0" u="none" strike="noStrike" kern="1200" cap="all" baseline="0">
                    <a:solidFill>
                      <a:schemeClr val="dk1"/>
                    </a:solidFill>
                    <a:latin typeface="+mn-lt"/>
                    <a:ea typeface="+mn-ea"/>
                    <a:cs typeface="+mn-cs"/>
                  </a:defRPr>
                </a:pPr>
                <a:r>
                  <a:rPr lang="en-US" dirty="0" smtClean="0"/>
                  <a:t>% </a:t>
                </a:r>
                <a:endParaRPr lang="en-US" dirty="0"/>
              </a:p>
            </c:rich>
          </c:tx>
          <c:layout>
            <c:manualLayout>
              <c:xMode val="edge"/>
              <c:yMode val="edge"/>
              <c:x val="1.562554068570671E-2"/>
              <c:y val="2.8444433603711083E-2"/>
            </c:manualLayout>
          </c:layout>
          <c:overlay val="0"/>
          <c:spPr>
            <a:noFill/>
            <a:ln>
              <a:noFill/>
            </a:ln>
            <a:effectLst/>
          </c:spPr>
          <c:txPr>
            <a:bodyPr rot="0" spcFirstLastPara="1" vertOverflow="ellipsis" wrap="square" anchor="ctr" anchorCtr="1"/>
            <a:lstStyle/>
            <a:p>
              <a:pPr>
                <a:defRPr sz="1197" b="0" i="0" u="none" strike="noStrike" kern="1200" cap="all"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194993840"/>
        <c:crosses val="autoZero"/>
        <c:crossBetween val="between"/>
      </c:valAx>
      <c:spPr>
        <a:solidFill>
          <a:schemeClr val="lt1"/>
        </a:solidFill>
        <a:ln w="19050" cap="rnd" cmpd="sng" algn="ctr">
          <a:solidFill>
            <a:schemeClr val="accent3"/>
          </a:solidFill>
          <a:prstDash val="solid"/>
        </a:ln>
        <a:effectLst/>
      </c:spPr>
    </c:plotArea>
    <c:legend>
      <c:legendPos val="b"/>
      <c:layout>
        <c:manualLayout>
          <c:xMode val="edge"/>
          <c:yMode val="edge"/>
          <c:x val="0.41160577658502778"/>
          <c:y val="0.89264236962663046"/>
          <c:w val="0.17678833902967903"/>
          <c:h val="5.385121980424591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legend>
    <c:plotVisOnly val="1"/>
    <c:dispBlanksAs val="gap"/>
    <c:showDLblsOverMax val="0"/>
  </c:chart>
  <c:spPr>
    <a:solidFill>
      <a:schemeClr val="lt1"/>
    </a:solidFill>
    <a:ln w="19050" cap="rnd" cmpd="sng" algn="ctr">
      <a:solidFill>
        <a:schemeClr val="accent3"/>
      </a:solidFill>
      <a:prstDash val="solid"/>
    </a:ln>
    <a:effectLst>
      <a:outerShdw blurRad="76200" dir="13500000" sy="23000" kx="1200000" algn="br" rotWithShape="0">
        <a:prstClr val="black">
          <a:alpha val="20000"/>
        </a:prstClr>
      </a:outerShdw>
    </a:effectLst>
    <a:scene3d>
      <a:camera prst="orthographicFront"/>
      <a:lightRig rig="threePt" dir="t"/>
    </a:scene3d>
    <a:sp3d>
      <a:bevelT w="82550" h="44450" prst="angle"/>
      <a:bevelB w="82550" h="44450" prst="angle"/>
      <a:contourClr>
        <a:srgbClr val="000000"/>
      </a:contourClr>
    </a:sp3d>
  </c:spPr>
  <c:txPr>
    <a:bodyPr/>
    <a:lstStyle/>
    <a:p>
      <a:pPr>
        <a:defRPr>
          <a:solidFill>
            <a:schemeClr val="dk1"/>
          </a:solidFill>
          <a:latin typeface="+mn-lt"/>
          <a:ea typeface="+mn-ea"/>
          <a:cs typeface="+mn-cs"/>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3.2375728457671601E-2"/>
          <c:y val="9.5012919104956226E-2"/>
          <c:w val="0.95067511899995572"/>
          <c:h val="0.68621894053126631"/>
        </c:manualLayout>
      </c:layout>
      <c:barChart>
        <c:barDir val="col"/>
        <c:grouping val="clustered"/>
        <c:varyColors val="0"/>
        <c:ser>
          <c:idx val="0"/>
          <c:order val="0"/>
          <c:spPr>
            <a:gradFill rotWithShape="1">
              <a:gsLst>
                <a:gs pos="0">
                  <a:schemeClr val="accent2">
                    <a:tint val="65000"/>
                    <a:lumMod val="110000"/>
                  </a:schemeClr>
                </a:gs>
                <a:gs pos="88000">
                  <a:schemeClr val="accent2">
                    <a:tint val="90000"/>
                  </a:schemeClr>
                </a:gs>
              </a:gsLst>
              <a:lin ang="5400000" scaled="0"/>
            </a:gradFill>
            <a:ln w="9525" cap="flat" cmpd="sng" algn="ctr">
              <a:solidFill>
                <a:schemeClr val="accent2">
                  <a:shade val="95000"/>
                </a:schemeClr>
              </a:solidFill>
              <a:round/>
            </a:ln>
            <a:effectLst/>
          </c:spPr>
          <c:invertIfNegative val="0"/>
          <c:cat>
            <c:strRef>
              <c:f>ورقة1!$N$31:$N$57</c:f>
              <c:strCache>
                <c:ptCount val="27"/>
                <c:pt idx="0">
                  <c:v>Sohag</c:v>
                </c:pt>
                <c:pt idx="1">
                  <c:v>Matrouh</c:v>
                </c:pt>
                <c:pt idx="2">
                  <c:v>Assuit</c:v>
                </c:pt>
                <c:pt idx="3">
                  <c:v>Menia</c:v>
                </c:pt>
                <c:pt idx="4">
                  <c:v>Aswan</c:v>
                </c:pt>
                <c:pt idx="5">
                  <c:v>Qena</c:v>
                </c:pt>
                <c:pt idx="6">
                  <c:v>Luxor</c:v>
                </c:pt>
                <c:pt idx="7">
                  <c:v>Beni Suef</c:v>
                </c:pt>
                <c:pt idx="8">
                  <c:v>Fayoum</c:v>
                </c:pt>
                <c:pt idx="9">
                  <c:v>Giza</c:v>
                </c:pt>
                <c:pt idx="10">
                  <c:v>North Sinai</c:v>
                </c:pt>
                <c:pt idx="11">
                  <c:v>Beheira</c:v>
                </c:pt>
                <c:pt idx="12">
                  <c:v>Cairo</c:v>
                </c:pt>
                <c:pt idx="13">
                  <c:v>Ismailia</c:v>
                </c:pt>
                <c:pt idx="14">
                  <c:v>Damietta</c:v>
                </c:pt>
                <c:pt idx="15">
                  <c:v>Gharbia</c:v>
                </c:pt>
                <c:pt idx="16">
                  <c:v>El Wadi El Gdid</c:v>
                </c:pt>
                <c:pt idx="17">
                  <c:v>Alexandria</c:v>
                </c:pt>
                <c:pt idx="18">
                  <c:v>Suez</c:v>
                </c:pt>
                <c:pt idx="19">
                  <c:v>Kafr El Shekh</c:v>
                </c:pt>
                <c:pt idx="20">
                  <c:v>South Sinai</c:v>
                </c:pt>
                <c:pt idx="21">
                  <c:v>Sharkia</c:v>
                </c:pt>
                <c:pt idx="22">
                  <c:v>Menofia</c:v>
                </c:pt>
                <c:pt idx="23">
                  <c:v>Qualioubia</c:v>
                </c:pt>
                <c:pt idx="24">
                  <c:v>Dakahlia</c:v>
                </c:pt>
                <c:pt idx="25">
                  <c:v>El Bahr El Ahmar</c:v>
                </c:pt>
                <c:pt idx="26">
                  <c:v>Port Said</c:v>
                </c:pt>
              </c:strCache>
            </c:strRef>
          </c:cat>
          <c:val>
            <c:numRef>
              <c:f>ورقة1!$O$31:$O$57</c:f>
              <c:numCache>
                <c:formatCode>General</c:formatCode>
                <c:ptCount val="27"/>
                <c:pt idx="0">
                  <c:v>48.16592261904762</c:v>
                </c:pt>
                <c:pt idx="1">
                  <c:v>44.271031594975256</c:v>
                </c:pt>
                <c:pt idx="2">
                  <c:v>42.985488689714046</c:v>
                </c:pt>
                <c:pt idx="3">
                  <c:v>35.748462064251541</c:v>
                </c:pt>
                <c:pt idx="4">
                  <c:v>35.284857571214395</c:v>
                </c:pt>
                <c:pt idx="5">
                  <c:v>34.765988728252879</c:v>
                </c:pt>
                <c:pt idx="6">
                  <c:v>30.320512820512818</c:v>
                </c:pt>
                <c:pt idx="7">
                  <c:v>27.252394011599158</c:v>
                </c:pt>
                <c:pt idx="8">
                  <c:v>25.58356676003735</c:v>
                </c:pt>
                <c:pt idx="9">
                  <c:v>24.126364656667686</c:v>
                </c:pt>
                <c:pt idx="10">
                  <c:v>18.549679487179485</c:v>
                </c:pt>
                <c:pt idx="11">
                  <c:v>18.415178571428569</c:v>
                </c:pt>
                <c:pt idx="12">
                  <c:v>14.973262032085561</c:v>
                </c:pt>
                <c:pt idx="13">
                  <c:v>14.145104895104895</c:v>
                </c:pt>
                <c:pt idx="14">
                  <c:v>11.831907582072091</c:v>
                </c:pt>
                <c:pt idx="15">
                  <c:v>11.269100169779287</c:v>
                </c:pt>
                <c:pt idx="16">
                  <c:v>11.25</c:v>
                </c:pt>
                <c:pt idx="17">
                  <c:v>11.178861788617885</c:v>
                </c:pt>
                <c:pt idx="18">
                  <c:v>10.714285714285714</c:v>
                </c:pt>
                <c:pt idx="19">
                  <c:v>10.65076999503229</c:v>
                </c:pt>
                <c:pt idx="20">
                  <c:v>10</c:v>
                </c:pt>
                <c:pt idx="21">
                  <c:v>9.1188524590163933</c:v>
                </c:pt>
                <c:pt idx="22">
                  <c:v>9.054773453211876</c:v>
                </c:pt>
                <c:pt idx="23">
                  <c:v>8.5070549047494293</c:v>
                </c:pt>
                <c:pt idx="24">
                  <c:v>8.4355476586232587</c:v>
                </c:pt>
                <c:pt idx="25">
                  <c:v>1.9417475728155338</c:v>
                </c:pt>
                <c:pt idx="26">
                  <c:v>1.6161616161616161</c:v>
                </c:pt>
              </c:numCache>
            </c:numRef>
          </c:val>
          <c:extLst xmlns:c16r2="http://schemas.microsoft.com/office/drawing/2015/06/chart">
            <c:ext xmlns:c16="http://schemas.microsoft.com/office/drawing/2014/chart" uri="{C3380CC4-5D6E-409C-BE32-E72D297353CC}">
              <c16:uniqueId val="{00000000-24B2-4073-9270-346E4C6A6DD5}"/>
            </c:ext>
          </c:extLst>
        </c:ser>
        <c:dLbls>
          <c:showLegendKey val="0"/>
          <c:showVal val="0"/>
          <c:showCatName val="0"/>
          <c:showSerName val="0"/>
          <c:showPercent val="0"/>
          <c:showBubbleSize val="0"/>
        </c:dLbls>
        <c:gapWidth val="100"/>
        <c:overlap val="-24"/>
        <c:axId val="195261968"/>
        <c:axId val="195262528"/>
      </c:barChart>
      <c:catAx>
        <c:axId val="19526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Times New Roman" panose="02020603050405020304" pitchFamily="18" charset="0"/>
                <a:ea typeface="+mn-ea"/>
                <a:cs typeface="+mn-cs"/>
              </a:defRPr>
            </a:pPr>
            <a:endParaRPr lang="en-US"/>
          </a:p>
        </c:txPr>
        <c:crossAx val="195262528"/>
        <c:crosses val="autoZero"/>
        <c:auto val="1"/>
        <c:lblAlgn val="ctr"/>
        <c:lblOffset val="100"/>
        <c:noMultiLvlLbl val="0"/>
      </c:catAx>
      <c:valAx>
        <c:axId val="1952625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197" b="0" i="0" u="none" strike="noStrike" kern="1200" cap="all" baseline="0">
                    <a:solidFill>
                      <a:schemeClr val="dk1"/>
                    </a:solidFill>
                    <a:latin typeface="+mn-lt"/>
                    <a:ea typeface="+mn-ea"/>
                    <a:cs typeface="+mn-cs"/>
                  </a:defRPr>
                </a:pPr>
                <a:r>
                  <a:rPr lang="en-US" dirty="0" smtClean="0"/>
                  <a:t>%</a:t>
                </a:r>
                <a:endParaRPr lang="en-US" dirty="0"/>
              </a:p>
            </c:rich>
          </c:tx>
          <c:layout>
            <c:manualLayout>
              <c:xMode val="edge"/>
              <c:yMode val="edge"/>
              <c:x val="3.3898305084745762E-3"/>
              <c:y val="1.8158236057068743E-2"/>
            </c:manualLayout>
          </c:layout>
          <c:overlay val="0"/>
          <c:spPr>
            <a:noFill/>
            <a:ln>
              <a:noFill/>
            </a:ln>
            <a:effectLst/>
          </c:spPr>
          <c:txPr>
            <a:bodyPr rot="0" spcFirstLastPara="1" vertOverflow="ellipsis" wrap="square" anchor="ctr" anchorCtr="1"/>
            <a:lstStyle/>
            <a:p>
              <a:pPr>
                <a:defRPr sz="1197" b="0" i="0" u="none" strike="noStrike" kern="1200" cap="all"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195261968"/>
        <c:crosses val="autoZero"/>
        <c:crossBetween val="between"/>
        <c:majorUnit val="5"/>
      </c:valAx>
      <c:spPr>
        <a:solidFill>
          <a:schemeClr val="lt1"/>
        </a:solidFill>
        <a:ln w="19050" cap="rnd" cmpd="sng" algn="ctr">
          <a:solidFill>
            <a:schemeClr val="accent3"/>
          </a:solidFill>
          <a:prstDash val="solid"/>
        </a:ln>
        <a:effectLst/>
      </c:spPr>
    </c:plotArea>
    <c:plotVisOnly val="1"/>
    <c:dispBlanksAs val="gap"/>
    <c:showDLblsOverMax val="0"/>
  </c:chart>
  <c:spPr>
    <a:solidFill>
      <a:schemeClr val="lt1"/>
    </a:solidFill>
    <a:ln w="19050" cap="rnd" cmpd="sng" algn="ctr">
      <a:solidFill>
        <a:schemeClr val="accent3"/>
      </a:solidFill>
      <a:prstDash val="solid"/>
    </a:ln>
    <a:effectLst/>
    <a:scene3d>
      <a:camera prst="orthographicFront"/>
      <a:lightRig rig="threePt" dir="t"/>
    </a:scene3d>
    <a:sp3d>
      <a:bevelT w="82550" h="44450" prst="angle"/>
      <a:bevelB w="82550" h="44450" prst="angle"/>
      <a:contourClr>
        <a:srgbClr val="000000"/>
      </a:contourClr>
    </a:sp3d>
  </c:spPr>
  <c:txPr>
    <a:bodyPr/>
    <a:lstStyle/>
    <a:p>
      <a:pPr>
        <a:defRPr>
          <a:solidFill>
            <a:schemeClr val="dk1"/>
          </a:solidFill>
          <a:latin typeface="+mn-lt"/>
          <a:ea typeface="+mn-ea"/>
          <a:cs typeface="+mn-cs"/>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436702487660744E-2"/>
          <c:y val="0.12918926800816566"/>
          <c:w val="0.78903518546030804"/>
          <c:h val="0.65287802566345865"/>
        </c:manualLayout>
      </c:layout>
      <c:barChart>
        <c:barDir val="col"/>
        <c:grouping val="clustered"/>
        <c:varyColors val="0"/>
        <c:ser>
          <c:idx val="0"/>
          <c:order val="0"/>
          <c:tx>
            <c:strRef>
              <c:f>Final!$P$27</c:f>
              <c:strCache>
                <c:ptCount val="1"/>
                <c:pt idx="0">
                  <c:v>National</c:v>
                </c:pt>
              </c:strCache>
            </c:strRef>
          </c:tx>
          <c:spPr>
            <a:solidFill>
              <a:schemeClr val="accent1"/>
            </a:solidFill>
            <a:ln>
              <a:noFill/>
            </a:ln>
            <a:effectLst/>
          </c:spPr>
          <c:invertIfNegative val="0"/>
          <c:cat>
            <c:strRef>
              <c:f>Final!$Q$26:$Y$26</c:f>
              <c:strCache>
                <c:ptCount val="9"/>
                <c:pt idx="0">
                  <c:v>1</c:v>
                </c:pt>
                <c:pt idx="1">
                  <c:v>2</c:v>
                </c:pt>
                <c:pt idx="2">
                  <c:v>3</c:v>
                </c:pt>
                <c:pt idx="3">
                  <c:v>4</c:v>
                </c:pt>
                <c:pt idx="4">
                  <c:v>5</c:v>
                </c:pt>
                <c:pt idx="5">
                  <c:v>6</c:v>
                </c:pt>
                <c:pt idx="6">
                  <c:v>7</c:v>
                </c:pt>
                <c:pt idx="7">
                  <c:v>8</c:v>
                </c:pt>
                <c:pt idx="8">
                  <c:v>&gt;8</c:v>
                </c:pt>
              </c:strCache>
            </c:strRef>
          </c:cat>
          <c:val>
            <c:numRef>
              <c:f>Final!$Q$27:$Y$27</c:f>
              <c:numCache>
                <c:formatCode>0.0</c:formatCode>
                <c:ptCount val="9"/>
                <c:pt idx="0">
                  <c:v>0.40816326530612246</c:v>
                </c:pt>
                <c:pt idx="1">
                  <c:v>1.7717930545712259</c:v>
                </c:pt>
                <c:pt idx="2">
                  <c:v>5.8533579790511405</c:v>
                </c:pt>
                <c:pt idx="3">
                  <c:v>13.643595863166269</c:v>
                </c:pt>
                <c:pt idx="4">
                  <c:v>26.251350378105869</c:v>
                </c:pt>
                <c:pt idx="5">
                  <c:v>41.501240694789082</c:v>
                </c:pt>
                <c:pt idx="6">
                  <c:v>54.210526315789473</c:v>
                </c:pt>
                <c:pt idx="7">
                  <c:v>63.302752293577981</c:v>
                </c:pt>
                <c:pt idx="8">
                  <c:v>73.799126637554593</c:v>
                </c:pt>
              </c:numCache>
            </c:numRef>
          </c:val>
          <c:extLst xmlns:c16r2="http://schemas.microsoft.com/office/drawing/2015/06/chart">
            <c:ext xmlns:c16="http://schemas.microsoft.com/office/drawing/2014/chart" uri="{C3380CC4-5D6E-409C-BE32-E72D297353CC}">
              <c16:uniqueId val="{00000000-7BD2-4529-815D-C5CD913480BB}"/>
            </c:ext>
          </c:extLst>
        </c:ser>
        <c:ser>
          <c:idx val="1"/>
          <c:order val="1"/>
          <c:tx>
            <c:strRef>
              <c:f>Final!$P$28</c:f>
              <c:strCache>
                <c:ptCount val="1"/>
                <c:pt idx="0">
                  <c:v>Rural</c:v>
                </c:pt>
              </c:strCache>
            </c:strRef>
          </c:tx>
          <c:spPr>
            <a:solidFill>
              <a:schemeClr val="accent2"/>
            </a:solidFill>
            <a:ln>
              <a:noFill/>
            </a:ln>
            <a:effectLst/>
          </c:spPr>
          <c:invertIfNegative val="0"/>
          <c:cat>
            <c:strRef>
              <c:f>Final!$Q$26:$Y$26</c:f>
              <c:strCache>
                <c:ptCount val="9"/>
                <c:pt idx="0">
                  <c:v>1</c:v>
                </c:pt>
                <c:pt idx="1">
                  <c:v>2</c:v>
                </c:pt>
                <c:pt idx="2">
                  <c:v>3</c:v>
                </c:pt>
                <c:pt idx="3">
                  <c:v>4</c:v>
                </c:pt>
                <c:pt idx="4">
                  <c:v>5</c:v>
                </c:pt>
                <c:pt idx="5">
                  <c:v>6</c:v>
                </c:pt>
                <c:pt idx="6">
                  <c:v>7</c:v>
                </c:pt>
                <c:pt idx="7">
                  <c:v>8</c:v>
                </c:pt>
                <c:pt idx="8">
                  <c:v>&gt;8</c:v>
                </c:pt>
              </c:strCache>
            </c:strRef>
          </c:cat>
          <c:val>
            <c:numRef>
              <c:f>Final!$Q$28:$Y$28</c:f>
              <c:numCache>
                <c:formatCode>0.0</c:formatCode>
                <c:ptCount val="9"/>
                <c:pt idx="0">
                  <c:v>0.28011204481792717</c:v>
                </c:pt>
                <c:pt idx="1">
                  <c:v>3.4165571616294348</c:v>
                </c:pt>
                <c:pt idx="2">
                  <c:v>9.5066185318892895</c:v>
                </c:pt>
                <c:pt idx="3">
                  <c:v>20.497362471740768</c:v>
                </c:pt>
                <c:pt idx="4">
                  <c:v>37.948395217117685</c:v>
                </c:pt>
                <c:pt idx="5">
                  <c:v>55.020491803278695</c:v>
                </c:pt>
                <c:pt idx="6">
                  <c:v>63.776493256262043</c:v>
                </c:pt>
                <c:pt idx="7">
                  <c:v>72.803347280334734</c:v>
                </c:pt>
                <c:pt idx="8">
                  <c:v>81.547619047619051</c:v>
                </c:pt>
              </c:numCache>
            </c:numRef>
          </c:val>
          <c:extLst xmlns:c16r2="http://schemas.microsoft.com/office/drawing/2015/06/chart">
            <c:ext xmlns:c16="http://schemas.microsoft.com/office/drawing/2014/chart" uri="{C3380CC4-5D6E-409C-BE32-E72D297353CC}">
              <c16:uniqueId val="{00000001-7BD2-4529-815D-C5CD913480BB}"/>
            </c:ext>
          </c:extLst>
        </c:ser>
        <c:ser>
          <c:idx val="2"/>
          <c:order val="2"/>
          <c:tx>
            <c:strRef>
              <c:f>Final!$P$29</c:f>
              <c:strCache>
                <c:ptCount val="1"/>
                <c:pt idx="0">
                  <c:v>Urban</c:v>
                </c:pt>
              </c:strCache>
            </c:strRef>
          </c:tx>
          <c:spPr>
            <a:solidFill>
              <a:schemeClr val="accent3"/>
            </a:solidFill>
            <a:ln>
              <a:noFill/>
            </a:ln>
            <a:effectLst/>
          </c:spPr>
          <c:invertIfNegative val="0"/>
          <c:cat>
            <c:strRef>
              <c:f>Final!$Q$26:$Y$26</c:f>
              <c:strCache>
                <c:ptCount val="9"/>
                <c:pt idx="0">
                  <c:v>1</c:v>
                </c:pt>
                <c:pt idx="1">
                  <c:v>2</c:v>
                </c:pt>
                <c:pt idx="2">
                  <c:v>3</c:v>
                </c:pt>
                <c:pt idx="3">
                  <c:v>4</c:v>
                </c:pt>
                <c:pt idx="4">
                  <c:v>5</c:v>
                </c:pt>
                <c:pt idx="5">
                  <c:v>6</c:v>
                </c:pt>
                <c:pt idx="6">
                  <c:v>7</c:v>
                </c:pt>
                <c:pt idx="7">
                  <c:v>8</c:v>
                </c:pt>
                <c:pt idx="8">
                  <c:v>&gt;8</c:v>
                </c:pt>
              </c:strCache>
            </c:strRef>
          </c:cat>
          <c:val>
            <c:numRef>
              <c:f>Final!$Q$29:$Y$29</c:f>
              <c:numCache>
                <c:formatCode>0.0</c:formatCode>
                <c:ptCount val="9"/>
                <c:pt idx="0">
                  <c:v>0.79365079365079361</c:v>
                </c:pt>
                <c:pt idx="1">
                  <c:v>1.6923076923076923</c:v>
                </c:pt>
                <c:pt idx="2">
                  <c:v>3.4090909090909087</c:v>
                </c:pt>
                <c:pt idx="3">
                  <c:v>9.0985678180286431</c:v>
                </c:pt>
                <c:pt idx="4">
                  <c:v>16.835016835016837</c:v>
                </c:pt>
                <c:pt idx="5">
                  <c:v>29.559748427672954</c:v>
                </c:pt>
                <c:pt idx="6">
                  <c:v>41.908713692946058</c:v>
                </c:pt>
                <c:pt idx="7">
                  <c:v>47.727272727272727</c:v>
                </c:pt>
                <c:pt idx="8">
                  <c:v>60.655737704918032</c:v>
                </c:pt>
              </c:numCache>
            </c:numRef>
          </c:val>
          <c:extLst xmlns:c16r2="http://schemas.microsoft.com/office/drawing/2015/06/chart">
            <c:ext xmlns:c16="http://schemas.microsoft.com/office/drawing/2014/chart" uri="{C3380CC4-5D6E-409C-BE32-E72D297353CC}">
              <c16:uniqueId val="{00000002-7BD2-4529-815D-C5CD913480BB}"/>
            </c:ext>
          </c:extLst>
        </c:ser>
        <c:dLbls>
          <c:showLegendKey val="0"/>
          <c:showVal val="0"/>
          <c:showCatName val="0"/>
          <c:showSerName val="0"/>
          <c:showPercent val="0"/>
          <c:showBubbleSize val="0"/>
        </c:dLbls>
        <c:gapWidth val="219"/>
        <c:overlap val="-27"/>
        <c:axId val="262426800"/>
        <c:axId val="262427360"/>
      </c:barChart>
      <c:catAx>
        <c:axId val="26242680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dirty="0">
                    <a:solidFill>
                      <a:schemeClr val="dk1"/>
                    </a:solidFill>
                    <a:latin typeface="+mn-lt"/>
                    <a:ea typeface="+mn-ea"/>
                    <a:cs typeface="+mn-cs"/>
                  </a:rPr>
                  <a:t>Family </a:t>
                </a:r>
              </a:p>
              <a:p>
                <a:pPr>
                  <a:defRPr/>
                </a:pPr>
                <a:r>
                  <a:rPr lang="en-US" dirty="0">
                    <a:solidFill>
                      <a:schemeClr val="dk1"/>
                    </a:solidFill>
                    <a:latin typeface="+mn-lt"/>
                    <a:ea typeface="+mn-ea"/>
                    <a:cs typeface="+mn-cs"/>
                  </a:rPr>
                  <a:t>Size</a:t>
                </a:r>
                <a:endParaRPr lang="en-US" dirty="0"/>
              </a:p>
            </c:rich>
          </c:tx>
          <c:layout>
            <c:manualLayout>
              <c:xMode val="edge"/>
              <c:yMode val="edge"/>
              <c:x val="0.87344789448488747"/>
              <c:y val="0.81367198891805204"/>
            </c:manualLayout>
          </c:layout>
          <c:overlay val="0"/>
          <c:spPr>
            <a:gradFill rotWithShape="1">
              <a:gsLst>
                <a:gs pos="0">
                  <a:schemeClr val="accent2">
                    <a:tint val="65000"/>
                    <a:lumMod val="110000"/>
                  </a:schemeClr>
                </a:gs>
                <a:gs pos="88000">
                  <a:schemeClr val="accent2">
                    <a:tint val="90000"/>
                  </a:schemeClr>
                </a:gs>
              </a:gsLst>
              <a:lin ang="5400000" scaled="0"/>
            </a:gradFill>
            <a:ln w="12700" cap="rnd" cmpd="sng" algn="ctr">
              <a:solidFill>
                <a:schemeClr val="accent2"/>
              </a:solidFill>
              <a:prstDash val="solid"/>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262427360"/>
        <c:crosses val="autoZero"/>
        <c:auto val="1"/>
        <c:lblAlgn val="ctr"/>
        <c:lblOffset val="100"/>
        <c:noMultiLvlLbl val="0"/>
      </c:catAx>
      <c:valAx>
        <c:axId val="262427360"/>
        <c:scaling>
          <c:orientation val="minMax"/>
          <c:max val="85"/>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dk1"/>
                    </a:solidFill>
                    <a:latin typeface="+mn-lt"/>
                    <a:ea typeface="+mn-ea"/>
                    <a:cs typeface="+mn-cs"/>
                  </a:defRPr>
                </a:pPr>
                <a:r>
                  <a:rPr lang="en-US" dirty="0"/>
                  <a:t>P</a:t>
                </a:r>
                <a:r>
                  <a:rPr lang="en-US" baseline="-25000" dirty="0"/>
                  <a:t>0</a:t>
                </a:r>
                <a:r>
                  <a:rPr lang="en-US" dirty="0"/>
                  <a:t> %</a:t>
                </a:r>
              </a:p>
            </c:rich>
          </c:tx>
          <c:layout>
            <c:manualLayout>
              <c:xMode val="edge"/>
              <c:yMode val="edge"/>
              <c:x val="8.4550405968315031E-3"/>
              <c:y val="1.5229051592431542E-2"/>
            </c:manualLayout>
          </c:layout>
          <c:overlay val="0"/>
          <c:spPr>
            <a:noFill/>
            <a:ln>
              <a:noFill/>
            </a:ln>
            <a:effectLst/>
          </c:spPr>
          <c:txPr>
            <a:bodyPr rot="0" spcFirstLastPara="1" vertOverflow="ellipsis" wrap="square" anchor="ctr" anchorCtr="1"/>
            <a:lstStyle/>
            <a:p>
              <a:pPr>
                <a:defRPr sz="1000" b="0" i="0" u="none" strike="noStrike" kern="1200" baseline="0">
                  <a:solidFill>
                    <a:schemeClr val="dk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262426800"/>
        <c:crosses val="autoZero"/>
        <c:crossBetween val="between"/>
      </c:valAx>
      <c:spPr>
        <a:noFill/>
        <a:ln>
          <a:noFill/>
        </a:ln>
        <a:effectLst/>
      </c:spPr>
    </c:plotArea>
    <c:legend>
      <c:legendPos val="b"/>
      <c:layout>
        <c:manualLayout>
          <c:xMode val="edge"/>
          <c:yMode val="edge"/>
          <c:x val="0.28975758926360617"/>
          <c:y val="0.86636410032079325"/>
          <c:w val="0.34972989814952377"/>
          <c:h val="9.1969233012540105E-2"/>
        </c:manualLayout>
      </c:layout>
      <c:overlay val="0"/>
      <c:spPr>
        <a:noFill/>
        <a:ln>
          <a:noFill/>
        </a:ln>
        <a:effectLst/>
      </c:spPr>
      <c:txPr>
        <a:bodyPr rot="0" spcFirstLastPara="1" vertOverflow="ellipsis" vert="horz" wrap="square" anchor="ctr" anchorCtr="1"/>
        <a:lstStyle/>
        <a:p>
          <a:pPr>
            <a:defRPr sz="930" b="0" i="0" u="none" strike="noStrike" kern="1200" baseline="0">
              <a:solidFill>
                <a:schemeClr val="tx1"/>
              </a:solidFill>
              <a:latin typeface="Times New Roman" panose="02020603050405020304" pitchFamily="18" charset="0"/>
              <a:ea typeface="+mn-ea"/>
              <a:cs typeface="+mn-cs"/>
            </a:defRPr>
          </a:pPr>
          <a:endParaRPr lang="en-US"/>
        </a:p>
      </c:txPr>
    </c:legend>
    <c:plotVisOnly val="1"/>
    <c:dispBlanksAs val="gap"/>
    <c:showDLblsOverMax val="0"/>
  </c:chart>
  <c:spPr>
    <a:solidFill>
      <a:schemeClr val="lt1"/>
    </a:solidFill>
    <a:ln w="19050" cap="rnd" cmpd="sng" algn="ctr">
      <a:solidFill>
        <a:schemeClr val="accent2"/>
      </a:solidFill>
      <a:prstDash val="solid"/>
    </a:ln>
    <a:effectLst/>
    <a:scene3d>
      <a:camera prst="orthographicFront"/>
      <a:lightRig rig="threePt" dir="t"/>
    </a:scene3d>
    <a:sp3d>
      <a:bevelT w="82550" h="44450" prst="angle"/>
      <a:bevelB w="82550" h="44450" prst="angle"/>
      <a:contourClr>
        <a:srgbClr val="000000"/>
      </a:contourClr>
    </a:sp3d>
  </c:spPr>
  <c:txPr>
    <a:bodyPr/>
    <a:lstStyle/>
    <a:p>
      <a:pPr>
        <a:defRPr>
          <a:solidFill>
            <a:schemeClr val="dk1"/>
          </a:solidFill>
          <a:latin typeface="+mn-lt"/>
          <a:ea typeface="+mn-ea"/>
          <a:cs typeface="+mn-cs"/>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75211707027187"/>
          <c:y val="0.14909412365121028"/>
          <c:w val="0.80673108668020266"/>
          <c:h val="0.56172095433178248"/>
        </c:manualLayout>
      </c:layout>
      <c:barChart>
        <c:barDir val="bar"/>
        <c:grouping val="clustered"/>
        <c:varyColors val="0"/>
        <c:ser>
          <c:idx val="0"/>
          <c:order val="0"/>
          <c:tx>
            <c:strRef>
              <c:f>Final!$FD$14</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Final!$FC$15:$FC$17</c:f>
              <c:strCache>
                <c:ptCount val="3"/>
                <c:pt idx="0">
                  <c:v>National</c:v>
                </c:pt>
                <c:pt idx="1">
                  <c:v>Rural</c:v>
                </c:pt>
                <c:pt idx="2">
                  <c:v>Urban</c:v>
                </c:pt>
              </c:strCache>
            </c:strRef>
          </c:cat>
          <c:val>
            <c:numRef>
              <c:f>Final!$FD$15:$FD$17</c:f>
              <c:numCache>
                <c:formatCode>0.0</c:formatCode>
                <c:ptCount val="3"/>
                <c:pt idx="0">
                  <c:v>23.60380412788345</c:v>
                </c:pt>
                <c:pt idx="1">
                  <c:v>30.22674522406713</c:v>
                </c:pt>
                <c:pt idx="2">
                  <c:v>14.779360261498949</c:v>
                </c:pt>
              </c:numCache>
            </c:numRef>
          </c:val>
          <c:extLst xmlns:c16r2="http://schemas.microsoft.com/office/drawing/2015/06/chart">
            <c:ext xmlns:c16="http://schemas.microsoft.com/office/drawing/2014/chart" uri="{C3380CC4-5D6E-409C-BE32-E72D297353CC}">
              <c16:uniqueId val="{00000000-E307-42A7-B6C8-EB1601F59994}"/>
            </c:ext>
          </c:extLst>
        </c:ser>
        <c:ser>
          <c:idx val="1"/>
          <c:order val="1"/>
          <c:tx>
            <c:strRef>
              <c:f>Final!$FE$14</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Final!$FC$15:$FC$17</c:f>
              <c:strCache>
                <c:ptCount val="3"/>
                <c:pt idx="0">
                  <c:v>National</c:v>
                </c:pt>
                <c:pt idx="1">
                  <c:v>Rural</c:v>
                </c:pt>
                <c:pt idx="2">
                  <c:v>Urban</c:v>
                </c:pt>
              </c:strCache>
            </c:strRef>
          </c:cat>
          <c:val>
            <c:numRef>
              <c:f>Final!$FE$15:$FE$17</c:f>
              <c:numCache>
                <c:formatCode>0.0</c:formatCode>
                <c:ptCount val="3"/>
                <c:pt idx="0">
                  <c:v>15.161596958174906</c:v>
                </c:pt>
                <c:pt idx="1">
                  <c:v>19.382504288164665</c:v>
                </c:pt>
                <c:pt idx="2">
                  <c:v>8.9552238805970141</c:v>
                </c:pt>
              </c:numCache>
            </c:numRef>
          </c:val>
          <c:extLst xmlns:c16r2="http://schemas.microsoft.com/office/drawing/2015/06/chart">
            <c:ext xmlns:c16="http://schemas.microsoft.com/office/drawing/2014/chart" uri="{C3380CC4-5D6E-409C-BE32-E72D297353CC}">
              <c16:uniqueId val="{00000001-E307-42A7-B6C8-EB1601F59994}"/>
            </c:ext>
          </c:extLst>
        </c:ser>
        <c:dLbls>
          <c:dLblPos val="outEnd"/>
          <c:showLegendKey val="0"/>
          <c:showVal val="1"/>
          <c:showCatName val="0"/>
          <c:showSerName val="0"/>
          <c:showPercent val="0"/>
          <c:showBubbleSize val="0"/>
        </c:dLbls>
        <c:gapWidth val="219"/>
        <c:axId val="262430160"/>
        <c:axId val="262430720"/>
      </c:barChart>
      <c:catAx>
        <c:axId val="2624301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262430720"/>
        <c:crosses val="autoZero"/>
        <c:auto val="1"/>
        <c:lblAlgn val="ctr"/>
        <c:lblOffset val="100"/>
        <c:noMultiLvlLbl val="0"/>
      </c:catAx>
      <c:valAx>
        <c:axId val="26243072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dirty="0"/>
                  <a:t>P</a:t>
                </a:r>
                <a:r>
                  <a:rPr lang="en-US" baseline="-25000" dirty="0"/>
                  <a:t>0 </a:t>
                </a:r>
                <a:r>
                  <a:rPr lang="en-US" dirty="0"/>
                  <a:t>%</a:t>
                </a:r>
              </a:p>
            </c:rich>
          </c:tx>
          <c:layout>
            <c:manualLayout>
              <c:xMode val="edge"/>
              <c:yMode val="edge"/>
              <c:x val="2.1806959613919229E-2"/>
              <c:y val="3.6811627663487158E-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262430160"/>
        <c:crosses val="autoZero"/>
        <c:crossBetween val="between"/>
      </c:valAx>
      <c:spPr>
        <a:noFill/>
        <a:ln>
          <a:noFill/>
        </a:ln>
        <a:effectLst/>
      </c:spPr>
    </c:plotArea>
    <c:legend>
      <c:legendPos val="b"/>
      <c:layout>
        <c:manualLayout>
          <c:xMode val="edge"/>
          <c:yMode val="edge"/>
          <c:x val="0.30039555786658745"/>
          <c:y val="0.85171551472732576"/>
          <c:w val="0.23454043480414005"/>
          <c:h val="8.2709973753280847E-2"/>
        </c:manualLayout>
      </c:layout>
      <c:overlay val="0"/>
      <c:spPr>
        <a:noFill/>
        <a:ln>
          <a:noFill/>
        </a:ln>
        <a:effectLst/>
      </c:spPr>
      <c:txPr>
        <a:bodyPr rot="0" spcFirstLastPara="1" vertOverflow="ellipsis" vert="horz" wrap="square" anchor="ctr" anchorCtr="1"/>
        <a:lstStyle/>
        <a:p>
          <a:pPr>
            <a:defRPr sz="930" b="0" i="0" u="none" strike="noStrike" kern="1200" baseline="0">
              <a:solidFill>
                <a:schemeClr val="tx1"/>
              </a:solidFill>
              <a:latin typeface="Times New Roman" panose="02020603050405020304" pitchFamily="18" charset="0"/>
              <a:ea typeface="+mn-ea"/>
              <a:cs typeface="+mn-cs"/>
            </a:defRPr>
          </a:pPr>
          <a:endParaRPr lang="en-US"/>
        </a:p>
      </c:txPr>
    </c:legend>
    <c:plotVisOnly val="1"/>
    <c:dispBlanksAs val="gap"/>
    <c:showDLblsOverMax val="0"/>
  </c:chart>
  <c:spPr>
    <a:solidFill>
      <a:schemeClr val="lt1"/>
    </a:solidFill>
    <a:ln w="19050" cap="rnd" cmpd="sng" algn="ctr">
      <a:solidFill>
        <a:schemeClr val="accent2"/>
      </a:solidFill>
      <a:prstDash val="solid"/>
    </a:ln>
    <a:effectLst/>
    <a:scene3d>
      <a:camera prst="orthographicFront"/>
      <a:lightRig rig="threePt" dir="t"/>
    </a:scene3d>
    <a:sp3d>
      <a:bevelT w="82550" h="44450" prst="angle"/>
      <a:bevelB w="82550" h="44450" prst="angle"/>
      <a:contourClr>
        <a:srgbClr val="000000"/>
      </a:contourClr>
    </a:sp3d>
  </c:spPr>
  <c:txPr>
    <a:bodyPr/>
    <a:lstStyle/>
    <a:p>
      <a:pPr>
        <a:defRPr>
          <a:solidFill>
            <a:schemeClr val="dk1"/>
          </a:solidFill>
          <a:latin typeface="+mn-lt"/>
          <a:ea typeface="+mn-ea"/>
          <a:cs typeface="+mn-cs"/>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74797372026611E-2"/>
          <c:y val="0.14351851851851852"/>
          <c:w val="0.7847069529044719"/>
          <c:h val="0.62649533391659384"/>
        </c:manualLayout>
      </c:layout>
      <c:barChart>
        <c:barDir val="col"/>
        <c:grouping val="clustered"/>
        <c:varyColors val="0"/>
        <c:ser>
          <c:idx val="0"/>
          <c:order val="0"/>
          <c:tx>
            <c:strRef>
              <c:f>'[Chart in Microsoft PowerPoint]Final'!$GX$25</c:f>
              <c:strCache>
                <c:ptCount val="1"/>
                <c:pt idx="0">
                  <c:v>National</c:v>
                </c:pt>
              </c:strCache>
            </c:strRef>
          </c:tx>
          <c:spPr>
            <a:solidFill>
              <a:schemeClr val="accent1"/>
            </a:solidFill>
            <a:ln>
              <a:noFill/>
            </a:ln>
            <a:effectLst/>
          </c:spPr>
          <c:invertIfNegative val="0"/>
          <c:cat>
            <c:strRef>
              <c:f>'[Chart in Microsoft PowerPoint]Final'!$GY$24:$HC$24</c:f>
              <c:strCache>
                <c:ptCount val="4"/>
                <c:pt idx="0">
                  <c:v>Married Mono.</c:v>
                </c:pt>
                <c:pt idx="1">
                  <c:v>Divorced</c:v>
                </c:pt>
                <c:pt idx="2">
                  <c:v>Widow</c:v>
                </c:pt>
                <c:pt idx="3">
                  <c:v>Never Married</c:v>
                </c:pt>
              </c:strCache>
              <c:extLst xmlns:c16r2="http://schemas.microsoft.com/office/drawing/2015/06/chart"/>
            </c:strRef>
          </c:cat>
          <c:val>
            <c:numRef>
              <c:f>'[Chart in Microsoft PowerPoint]Final'!$GY$25:$HC$25</c:f>
              <c:numCache>
                <c:formatCode>0.0</c:formatCode>
                <c:ptCount val="4"/>
                <c:pt idx="0">
                  <c:v>24.2669993761697</c:v>
                </c:pt>
                <c:pt idx="1">
                  <c:v>12.785388127853881</c:v>
                </c:pt>
                <c:pt idx="2">
                  <c:v>12.347052280311457</c:v>
                </c:pt>
                <c:pt idx="3">
                  <c:v>5.3254437869822491</c:v>
                </c:pt>
              </c:numCache>
              <c:extLst xmlns:c16r2="http://schemas.microsoft.com/office/drawing/2015/06/chart"/>
            </c:numRef>
          </c:val>
          <c:extLst xmlns:c16r2="http://schemas.microsoft.com/office/drawing/2015/06/chart">
            <c:ext xmlns:c16="http://schemas.microsoft.com/office/drawing/2014/chart" uri="{C3380CC4-5D6E-409C-BE32-E72D297353CC}">
              <c16:uniqueId val="{00000000-708A-4449-ADEF-8CF5EF19B80C}"/>
            </c:ext>
          </c:extLst>
        </c:ser>
        <c:ser>
          <c:idx val="1"/>
          <c:order val="1"/>
          <c:tx>
            <c:strRef>
              <c:f>'[Chart in Microsoft PowerPoint]Final'!$GX$26</c:f>
              <c:strCache>
                <c:ptCount val="1"/>
                <c:pt idx="0">
                  <c:v>Rural</c:v>
                </c:pt>
              </c:strCache>
            </c:strRef>
          </c:tx>
          <c:spPr>
            <a:solidFill>
              <a:schemeClr val="accent2"/>
            </a:solidFill>
            <a:ln>
              <a:noFill/>
            </a:ln>
            <a:effectLst/>
          </c:spPr>
          <c:invertIfNegative val="0"/>
          <c:cat>
            <c:strRef>
              <c:f>'[Chart in Microsoft PowerPoint]Final'!$GY$24:$HC$24</c:f>
              <c:strCache>
                <c:ptCount val="4"/>
                <c:pt idx="0">
                  <c:v>Married Mono.</c:v>
                </c:pt>
                <c:pt idx="1">
                  <c:v>Divorced</c:v>
                </c:pt>
                <c:pt idx="2">
                  <c:v>Widow</c:v>
                </c:pt>
                <c:pt idx="3">
                  <c:v>Never Married</c:v>
                </c:pt>
              </c:strCache>
              <c:extLst xmlns:c16r2="http://schemas.microsoft.com/office/drawing/2015/06/chart"/>
            </c:strRef>
          </c:cat>
          <c:val>
            <c:numRef>
              <c:f>'[Chart in Microsoft PowerPoint]Final'!$GY$26:$HC$26</c:f>
              <c:numCache>
                <c:formatCode>0.0</c:formatCode>
                <c:ptCount val="4"/>
                <c:pt idx="0">
                  <c:v>30.534625044851094</c:v>
                </c:pt>
                <c:pt idx="1">
                  <c:v>14.634146341463413</c:v>
                </c:pt>
                <c:pt idx="2">
                  <c:v>16.219119226638025</c:v>
                </c:pt>
                <c:pt idx="3">
                  <c:v>10.16949152542373</c:v>
                </c:pt>
              </c:numCache>
              <c:extLst xmlns:c16r2="http://schemas.microsoft.com/office/drawing/2015/06/chart"/>
            </c:numRef>
          </c:val>
          <c:extLst xmlns:c16r2="http://schemas.microsoft.com/office/drawing/2015/06/chart">
            <c:ext xmlns:c16="http://schemas.microsoft.com/office/drawing/2014/chart" uri="{C3380CC4-5D6E-409C-BE32-E72D297353CC}">
              <c16:uniqueId val="{00000001-708A-4449-ADEF-8CF5EF19B80C}"/>
            </c:ext>
          </c:extLst>
        </c:ser>
        <c:ser>
          <c:idx val="2"/>
          <c:order val="2"/>
          <c:tx>
            <c:strRef>
              <c:f>'[Chart in Microsoft PowerPoint]Final'!$GX$27</c:f>
              <c:strCache>
                <c:ptCount val="1"/>
                <c:pt idx="0">
                  <c:v>Urban</c:v>
                </c:pt>
              </c:strCache>
            </c:strRef>
          </c:tx>
          <c:spPr>
            <a:solidFill>
              <a:schemeClr val="accent3"/>
            </a:solidFill>
            <a:ln>
              <a:noFill/>
            </a:ln>
            <a:effectLst/>
          </c:spPr>
          <c:invertIfNegative val="0"/>
          <c:cat>
            <c:strRef>
              <c:f>'[Chart in Microsoft PowerPoint]Final'!$GY$24:$HC$24</c:f>
              <c:strCache>
                <c:ptCount val="4"/>
                <c:pt idx="0">
                  <c:v>Married Mono.</c:v>
                </c:pt>
                <c:pt idx="1">
                  <c:v>Divorced</c:v>
                </c:pt>
                <c:pt idx="2">
                  <c:v>Widow</c:v>
                </c:pt>
                <c:pt idx="3">
                  <c:v>Never Married</c:v>
                </c:pt>
              </c:strCache>
              <c:extLst xmlns:c16r2="http://schemas.microsoft.com/office/drawing/2015/06/chart"/>
            </c:strRef>
          </c:cat>
          <c:val>
            <c:numRef>
              <c:f>'[Chart in Microsoft PowerPoint]Final'!$GY$27:$HC$27</c:f>
              <c:numCache>
                <c:formatCode>0.0</c:formatCode>
                <c:ptCount val="4"/>
                <c:pt idx="0">
                  <c:v>15.62809099901088</c:v>
                </c:pt>
                <c:pt idx="1">
                  <c:v>10.948905109489052</c:v>
                </c:pt>
                <c:pt idx="2">
                  <c:v>7.4971164936562857</c:v>
                </c:pt>
                <c:pt idx="3">
                  <c:v>1.8181818181818181</c:v>
                </c:pt>
              </c:numCache>
              <c:extLst xmlns:c16r2="http://schemas.microsoft.com/office/drawing/2015/06/chart"/>
            </c:numRef>
          </c:val>
          <c:extLst xmlns:c16r2="http://schemas.microsoft.com/office/drawing/2015/06/chart">
            <c:ext xmlns:c16="http://schemas.microsoft.com/office/drawing/2014/chart" uri="{C3380CC4-5D6E-409C-BE32-E72D297353CC}">
              <c16:uniqueId val="{00000002-708A-4449-ADEF-8CF5EF19B80C}"/>
            </c:ext>
          </c:extLst>
        </c:ser>
        <c:dLbls>
          <c:showLegendKey val="0"/>
          <c:showVal val="0"/>
          <c:showCatName val="0"/>
          <c:showSerName val="0"/>
          <c:showPercent val="0"/>
          <c:showBubbleSize val="0"/>
        </c:dLbls>
        <c:gapWidth val="219"/>
        <c:overlap val="-27"/>
        <c:axId val="263011056"/>
        <c:axId val="263011616"/>
      </c:barChart>
      <c:catAx>
        <c:axId val="263011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263011616"/>
        <c:crosses val="autoZero"/>
        <c:auto val="1"/>
        <c:lblAlgn val="ctr"/>
        <c:lblOffset val="100"/>
        <c:noMultiLvlLbl val="0"/>
      </c:catAx>
      <c:valAx>
        <c:axId val="263011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dk1"/>
                    </a:solidFill>
                    <a:latin typeface="+mn-lt"/>
                    <a:ea typeface="+mn-ea"/>
                    <a:cs typeface="+mn-cs"/>
                  </a:defRPr>
                </a:pPr>
                <a:r>
                  <a:rPr lang="en-US" dirty="0" smtClean="0">
                    <a:solidFill>
                      <a:schemeClr val="tx1"/>
                    </a:solidFill>
                  </a:rPr>
                  <a:t>P</a:t>
                </a:r>
                <a:r>
                  <a:rPr lang="en-US" baseline="-25000" dirty="0" smtClean="0">
                    <a:solidFill>
                      <a:schemeClr val="tx1"/>
                    </a:solidFill>
                  </a:rPr>
                  <a:t>o</a:t>
                </a:r>
                <a:r>
                  <a:rPr lang="en-US" dirty="0" smtClean="0">
                    <a:solidFill>
                      <a:schemeClr val="tx1"/>
                    </a:solidFill>
                  </a:rPr>
                  <a:t> %</a:t>
                </a:r>
                <a:endParaRPr lang="en-US" dirty="0">
                  <a:solidFill>
                    <a:schemeClr val="tx1"/>
                  </a:solidFill>
                </a:endParaRPr>
              </a:p>
            </c:rich>
          </c:tx>
          <c:layout>
            <c:manualLayout>
              <c:xMode val="edge"/>
              <c:yMode val="edge"/>
              <c:x val="1.9496855345911949E-2"/>
              <c:y val="2.968285214348208E-2"/>
            </c:manualLayout>
          </c:layout>
          <c:overlay val="0"/>
          <c:spPr>
            <a:noFill/>
            <a:ln>
              <a:noFill/>
            </a:ln>
            <a:effectLst/>
          </c:spPr>
          <c:txPr>
            <a:bodyPr rot="0" spcFirstLastPara="1" vertOverflow="ellipsis" wrap="square" anchor="ctr" anchorCtr="1"/>
            <a:lstStyle/>
            <a:p>
              <a:pPr>
                <a:defRPr sz="1000" b="0" i="0" u="none" strike="noStrike" kern="1200" baseline="0">
                  <a:solidFill>
                    <a:schemeClr val="dk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263011056"/>
        <c:crosses val="autoZero"/>
        <c:crossBetween val="between"/>
      </c:valAx>
      <c:spPr>
        <a:noFill/>
        <a:ln>
          <a:noFill/>
        </a:ln>
        <a:effectLst/>
      </c:spPr>
    </c:plotArea>
    <c:legend>
      <c:legendPos val="b"/>
      <c:layout>
        <c:manualLayout>
          <c:xMode val="edge"/>
          <c:yMode val="edge"/>
          <c:x val="0.26093159345647832"/>
          <c:y val="0.88488261883931163"/>
          <c:w val="0.34710935307614849"/>
          <c:h val="7.3450714494021574E-2"/>
        </c:manualLayout>
      </c:layout>
      <c:overlay val="0"/>
      <c:spPr>
        <a:noFill/>
        <a:ln>
          <a:noFill/>
        </a:ln>
        <a:effectLst/>
      </c:spPr>
      <c:txPr>
        <a:bodyPr rot="0" spcFirstLastPara="1" vertOverflow="ellipsis" vert="horz" wrap="square" anchor="ctr" anchorCtr="1"/>
        <a:lstStyle/>
        <a:p>
          <a:pPr>
            <a:defRPr sz="930" b="0" i="0" u="none" strike="noStrike" kern="1200" baseline="0">
              <a:solidFill>
                <a:schemeClr val="tx1"/>
              </a:solidFill>
              <a:latin typeface="Times New Roman" panose="02020603050405020304" pitchFamily="18" charset="0"/>
              <a:ea typeface="+mn-ea"/>
              <a:cs typeface="+mn-cs"/>
            </a:defRPr>
          </a:pPr>
          <a:endParaRPr lang="en-US"/>
        </a:p>
      </c:txPr>
    </c:legend>
    <c:plotVisOnly val="1"/>
    <c:dispBlanksAs val="gap"/>
    <c:showDLblsOverMax val="0"/>
  </c:chart>
  <c:spPr>
    <a:solidFill>
      <a:schemeClr val="lt1"/>
    </a:solidFill>
    <a:ln w="19050" cap="rnd" cmpd="sng" algn="ctr">
      <a:solidFill>
        <a:schemeClr val="accent2"/>
      </a:solidFill>
      <a:prstDash val="solid"/>
    </a:ln>
    <a:effectLst/>
    <a:scene3d>
      <a:camera prst="orthographicFront"/>
      <a:lightRig rig="threePt" dir="t"/>
    </a:scene3d>
    <a:sp3d>
      <a:bevelT w="82550" h="44450" prst="angle"/>
      <a:bevelB w="82550" h="44450" prst="angle"/>
      <a:contourClr>
        <a:srgbClr val="000000"/>
      </a:contourClr>
    </a:sp3d>
  </c:spPr>
  <c:txPr>
    <a:bodyPr/>
    <a:lstStyle/>
    <a:p>
      <a:pPr>
        <a:defRPr>
          <a:solidFill>
            <a:schemeClr val="dk1"/>
          </a:solidFill>
          <a:latin typeface="+mn-lt"/>
          <a:ea typeface="+mn-ea"/>
          <a:cs typeface="+mn-cs"/>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a:solidFill>
                  <a:schemeClr val="dk1"/>
                </a:solidFill>
                <a:latin typeface="+mn-lt"/>
                <a:ea typeface="+mn-ea"/>
                <a:cs typeface="+mn-cs"/>
              </a:defRPr>
            </a:pPr>
            <a:r>
              <a:rPr lang="en-US" sz="1600" b="0" i="0" dirty="0">
                <a:solidFill>
                  <a:schemeClr val="dk1"/>
                </a:solidFill>
                <a:latin typeface="+mn-lt"/>
                <a:ea typeface="+mn-ea"/>
                <a:cs typeface="+mn-cs"/>
              </a:rPr>
              <a:t>Headcount Rate</a:t>
            </a:r>
            <a:endParaRPr lang="en-US" sz="1600" b="0" i="0" dirty="0"/>
          </a:p>
        </c:rich>
      </c:tx>
      <c:overlay val="0"/>
      <c:spPr>
        <a:gradFill rotWithShape="1">
          <a:gsLst>
            <a:gs pos="0">
              <a:schemeClr val="accent2">
                <a:tint val="65000"/>
                <a:lumMod val="110000"/>
              </a:schemeClr>
            </a:gs>
            <a:gs pos="88000">
              <a:schemeClr val="accent2">
                <a:tint val="90000"/>
              </a:schemeClr>
            </a:gs>
          </a:gsLst>
          <a:lin ang="5400000" scaled="0"/>
        </a:gradFill>
        <a:ln w="12700" cap="rnd" cmpd="sng" algn="ctr">
          <a:solidFill>
            <a:schemeClr val="accent2"/>
          </a:solidFill>
          <a:prstDash val="solid"/>
        </a:ln>
        <a:effectLst/>
      </c:spPr>
    </c:title>
    <c:autoTitleDeleted val="0"/>
    <c:plotArea>
      <c:layout>
        <c:manualLayout>
          <c:layoutTarget val="inner"/>
          <c:xMode val="edge"/>
          <c:yMode val="edge"/>
          <c:x val="6.4348634207449032E-2"/>
          <c:y val="0.15619471299153334"/>
          <c:w val="0.91034364693830039"/>
          <c:h val="0.60981506137623409"/>
        </c:manualLayout>
      </c:layout>
      <c:barChart>
        <c:barDir val="col"/>
        <c:grouping val="clustered"/>
        <c:varyColors val="0"/>
        <c:ser>
          <c:idx val="1"/>
          <c:order val="1"/>
          <c:tx>
            <c:strRef>
              <c:f>Final!$FW$25</c:f>
              <c:strCache>
                <c:ptCount val="1"/>
                <c:pt idx="0">
                  <c:v>Rural</c:v>
                </c:pt>
              </c:strCache>
            </c:strRef>
          </c:tx>
          <c:spPr>
            <a:gradFill rotWithShape="1">
              <a:gsLst>
                <a:gs pos="0">
                  <a:schemeClr val="accent2">
                    <a:tint val="96000"/>
                    <a:lumMod val="100000"/>
                  </a:schemeClr>
                </a:gs>
                <a:gs pos="78000">
                  <a:schemeClr val="accent2">
                    <a:shade val="94000"/>
                    <a:lumMod val="94000"/>
                  </a:schemeClr>
                </a:gs>
              </a:gsLst>
              <a:lin ang="5400000" scaled="0"/>
            </a:gradFill>
            <a:ln>
              <a:noFill/>
            </a:ln>
            <a:effectLst>
              <a:outerShdw blurRad="38100" dist="25400" dir="5400000" rotWithShape="0">
                <a:srgbClr val="000000">
                  <a:alpha val="35000"/>
                </a:srgbClr>
              </a:outerShdw>
            </a:effectLst>
          </c:spPr>
          <c:invertIfNegative val="0"/>
          <c:cat>
            <c:strRef>
              <c:f>Final!$FX$23:$GE$23</c:f>
              <c:strCache>
                <c:ptCount val="8"/>
                <c:pt idx="0">
                  <c:v>Agriculture</c:v>
                </c:pt>
                <c:pt idx="1">
                  <c:v>Commerce</c:v>
                </c:pt>
                <c:pt idx="2">
                  <c:v>Construction</c:v>
                </c:pt>
                <c:pt idx="3">
                  <c:v>Manufacture</c:v>
                </c:pt>
                <c:pt idx="4">
                  <c:v>Public Admin.</c:v>
                </c:pt>
                <c:pt idx="5">
                  <c:v>Transportation</c:v>
                </c:pt>
                <c:pt idx="6">
                  <c:v>Services</c:v>
                </c:pt>
                <c:pt idx="7">
                  <c:v>Others</c:v>
                </c:pt>
              </c:strCache>
            </c:strRef>
          </c:cat>
          <c:val>
            <c:numRef>
              <c:f>Final!$FX$25:$GE$25</c:f>
              <c:numCache>
                <c:formatCode>0.0</c:formatCode>
                <c:ptCount val="8"/>
                <c:pt idx="0">
                  <c:v>38.206979542719615</c:v>
                </c:pt>
                <c:pt idx="1">
                  <c:v>30.16949152542373</c:v>
                </c:pt>
                <c:pt idx="2">
                  <c:v>47.912524850894634</c:v>
                </c:pt>
                <c:pt idx="3">
                  <c:v>27.27272727272727</c:v>
                </c:pt>
                <c:pt idx="4">
                  <c:v>22.939068100358423</c:v>
                </c:pt>
                <c:pt idx="5">
                  <c:v>32.329317269076306</c:v>
                </c:pt>
                <c:pt idx="6">
                  <c:v>24.450194049159123</c:v>
                </c:pt>
                <c:pt idx="7">
                  <c:v>20.337013364323067</c:v>
                </c:pt>
              </c:numCache>
            </c:numRef>
          </c:val>
          <c:extLst xmlns:c16r2="http://schemas.microsoft.com/office/drawing/2015/06/chart">
            <c:ext xmlns:c16="http://schemas.microsoft.com/office/drawing/2014/chart" uri="{C3380CC4-5D6E-409C-BE32-E72D297353CC}">
              <c16:uniqueId val="{00000000-DD35-4468-9145-6596102C7407}"/>
            </c:ext>
          </c:extLst>
        </c:ser>
        <c:ser>
          <c:idx val="2"/>
          <c:order val="2"/>
          <c:tx>
            <c:strRef>
              <c:f>Final!$FW$26</c:f>
              <c:strCache>
                <c:ptCount val="1"/>
                <c:pt idx="0">
                  <c:v>Urban</c:v>
                </c:pt>
              </c:strCache>
            </c:strRef>
          </c:tx>
          <c:spPr>
            <a:gradFill rotWithShape="1">
              <a:gsLst>
                <a:gs pos="0">
                  <a:schemeClr val="accent3">
                    <a:tint val="96000"/>
                    <a:lumMod val="100000"/>
                  </a:schemeClr>
                </a:gs>
                <a:gs pos="78000">
                  <a:schemeClr val="accent3">
                    <a:shade val="94000"/>
                    <a:lumMod val="94000"/>
                  </a:schemeClr>
                </a:gs>
              </a:gsLst>
              <a:lin ang="5400000" scaled="0"/>
            </a:gradFill>
            <a:ln>
              <a:noFill/>
            </a:ln>
            <a:effectLst>
              <a:outerShdw blurRad="38100" dist="25400" dir="5400000" rotWithShape="0">
                <a:srgbClr val="000000">
                  <a:alpha val="35000"/>
                </a:srgbClr>
              </a:outerShdw>
            </a:effectLst>
          </c:spPr>
          <c:invertIfNegative val="0"/>
          <c:cat>
            <c:strRef>
              <c:f>Final!$FX$23:$GE$23</c:f>
              <c:strCache>
                <c:ptCount val="8"/>
                <c:pt idx="0">
                  <c:v>Agriculture</c:v>
                </c:pt>
                <c:pt idx="1">
                  <c:v>Commerce</c:v>
                </c:pt>
                <c:pt idx="2">
                  <c:v>Construction</c:v>
                </c:pt>
                <c:pt idx="3">
                  <c:v>Manufacture</c:v>
                </c:pt>
                <c:pt idx="4">
                  <c:v>Public Admin.</c:v>
                </c:pt>
                <c:pt idx="5">
                  <c:v>Transportation</c:v>
                </c:pt>
                <c:pt idx="6">
                  <c:v>Services</c:v>
                </c:pt>
                <c:pt idx="7">
                  <c:v>Others</c:v>
                </c:pt>
              </c:strCache>
            </c:strRef>
          </c:cat>
          <c:val>
            <c:numRef>
              <c:f>Final!$FX$26:$GE$26</c:f>
              <c:numCache>
                <c:formatCode>0.0</c:formatCode>
                <c:ptCount val="8"/>
                <c:pt idx="0">
                  <c:v>20.476190476190474</c:v>
                </c:pt>
                <c:pt idx="1">
                  <c:v>14.308943089430896</c:v>
                </c:pt>
                <c:pt idx="2">
                  <c:v>23.822714681440445</c:v>
                </c:pt>
                <c:pt idx="3">
                  <c:v>12.76595744680851</c:v>
                </c:pt>
                <c:pt idx="4">
                  <c:v>8.3333333333333321</c:v>
                </c:pt>
                <c:pt idx="5">
                  <c:v>14.26056338028169</c:v>
                </c:pt>
                <c:pt idx="6">
                  <c:v>10.818713450292398</c:v>
                </c:pt>
                <c:pt idx="7">
                  <c:v>9.3385214007782107</c:v>
                </c:pt>
              </c:numCache>
            </c:numRef>
          </c:val>
          <c:extLst xmlns:c16r2="http://schemas.microsoft.com/office/drawing/2015/06/chart">
            <c:ext xmlns:c16="http://schemas.microsoft.com/office/drawing/2014/chart" uri="{C3380CC4-5D6E-409C-BE32-E72D297353CC}">
              <c16:uniqueId val="{00000001-DD35-4468-9145-6596102C7407}"/>
            </c:ext>
          </c:extLst>
        </c:ser>
        <c:dLbls>
          <c:showLegendKey val="0"/>
          <c:showVal val="0"/>
          <c:showCatName val="0"/>
          <c:showSerName val="0"/>
          <c:showPercent val="0"/>
          <c:showBubbleSize val="0"/>
        </c:dLbls>
        <c:gapWidth val="100"/>
        <c:overlap val="-24"/>
        <c:axId val="263014976"/>
        <c:axId val="263015536"/>
        <c:extLst xmlns:c16r2="http://schemas.microsoft.com/office/drawing/2015/06/chart">
          <c:ext xmlns:c15="http://schemas.microsoft.com/office/drawing/2012/chart" uri="{02D57815-91ED-43cb-92C2-25804820EDAC}">
            <c15:filteredBarSeries>
              <c15:ser>
                <c:idx val="0"/>
                <c:order val="0"/>
                <c:tx>
                  <c:strRef>
                    <c:extLst xmlns:c16r2="http://schemas.microsoft.com/office/drawing/2015/06/chart">
                      <c:ext uri="{02D57815-91ED-43cb-92C2-25804820EDAC}">
                        <c15:formulaRef>
                          <c15:sqref>Final!$FW$24</c15:sqref>
                        </c15:formulaRef>
                      </c:ext>
                    </c:extLst>
                    <c:strCache>
                      <c:ptCount val="1"/>
                      <c:pt idx="0">
                        <c:v>National</c:v>
                      </c:pt>
                    </c:strCache>
                  </c:strRef>
                </c:tx>
                <c:spPr>
                  <a:gradFill rotWithShape="1">
                    <a:gsLst>
                      <a:gs pos="0">
                        <a:schemeClr val="accent1">
                          <a:tint val="96000"/>
                          <a:lumMod val="100000"/>
                        </a:schemeClr>
                      </a:gs>
                      <a:gs pos="78000">
                        <a:schemeClr val="accent1">
                          <a:shade val="94000"/>
                          <a:lumMod val="94000"/>
                        </a:schemeClr>
                      </a:gs>
                    </a:gsLst>
                    <a:lin ang="5400000" scaled="0"/>
                  </a:gradFill>
                  <a:ln>
                    <a:noFill/>
                  </a:ln>
                  <a:effectLst>
                    <a:outerShdw blurRad="38100" dist="25400" dir="5400000" rotWithShape="0">
                      <a:srgbClr val="000000">
                        <a:alpha val="35000"/>
                      </a:srgbClr>
                    </a:outerShdw>
                  </a:effectLst>
                </c:spPr>
                <c:invertIfNegative val="0"/>
                <c:cat>
                  <c:strRef>
                    <c:extLst xmlns:c16r2="http://schemas.microsoft.com/office/drawing/2015/06/chart">
                      <c:ext uri="{02D57815-91ED-43cb-92C2-25804820EDAC}">
                        <c15:formulaRef>
                          <c15:sqref>Final!$FX$23:$GE$23</c15:sqref>
                        </c15:formulaRef>
                      </c:ext>
                    </c:extLst>
                    <c:strCache>
                      <c:ptCount val="8"/>
                      <c:pt idx="0">
                        <c:v>Agriculture</c:v>
                      </c:pt>
                      <c:pt idx="1">
                        <c:v>Commerce</c:v>
                      </c:pt>
                      <c:pt idx="2">
                        <c:v>Construction</c:v>
                      </c:pt>
                      <c:pt idx="3">
                        <c:v>Manufacture</c:v>
                      </c:pt>
                      <c:pt idx="4">
                        <c:v>Public Admin.</c:v>
                      </c:pt>
                      <c:pt idx="5">
                        <c:v>Transportation</c:v>
                      </c:pt>
                      <c:pt idx="6">
                        <c:v>Services</c:v>
                      </c:pt>
                      <c:pt idx="7">
                        <c:v>Others</c:v>
                      </c:pt>
                    </c:strCache>
                  </c:strRef>
                </c:cat>
                <c:val>
                  <c:numRef>
                    <c:extLst xmlns:c16r2="http://schemas.microsoft.com/office/drawing/2015/06/chart">
                      <c:ext uri="{02D57815-91ED-43cb-92C2-25804820EDAC}">
                        <c15:formulaRef>
                          <c15:sqref>Final!$FX$24:$GE$24</c15:sqref>
                        </c15:formulaRef>
                      </c:ext>
                    </c:extLst>
                    <c:numCache>
                      <c:formatCode>0.0</c:formatCode>
                      <c:ptCount val="8"/>
                      <c:pt idx="0">
                        <c:v>36.217948717948715</c:v>
                      </c:pt>
                      <c:pt idx="1">
                        <c:v>22.074688796680498</c:v>
                      </c:pt>
                      <c:pt idx="2">
                        <c:v>37.847222222222221</c:v>
                      </c:pt>
                      <c:pt idx="3">
                        <c:v>19.298245614035086</c:v>
                      </c:pt>
                      <c:pt idx="4">
                        <c:v>16.666666666666664</c:v>
                      </c:pt>
                      <c:pt idx="5">
                        <c:v>22.70168855534709</c:v>
                      </c:pt>
                      <c:pt idx="6">
                        <c:v>18.050789293067947</c:v>
                      </c:pt>
                      <c:pt idx="7">
                        <c:v>14.71590909090909</c:v>
                      </c:pt>
                    </c:numCache>
                  </c:numRef>
                </c:val>
                <c:extLst xmlns:c16r2="http://schemas.microsoft.com/office/drawing/2015/06/chart">
                  <c:ext xmlns:c16="http://schemas.microsoft.com/office/drawing/2014/chart" uri="{C3380CC4-5D6E-409C-BE32-E72D297353CC}">
                    <c16:uniqueId val="{00000002-DD35-4468-9145-6596102C7407}"/>
                  </c:ext>
                </c:extLst>
              </c15:ser>
            </c15:filteredBarSeries>
          </c:ext>
        </c:extLst>
      </c:barChart>
      <c:catAx>
        <c:axId val="26301497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Times New Roman" panose="02020603050405020304" pitchFamily="18" charset="0"/>
                <a:ea typeface="+mn-ea"/>
                <a:cs typeface="+mn-cs"/>
              </a:defRPr>
            </a:pPr>
            <a:endParaRPr lang="en-US"/>
          </a:p>
        </c:txPr>
        <c:crossAx val="263015536"/>
        <c:crosses val="autoZero"/>
        <c:auto val="1"/>
        <c:lblAlgn val="ctr"/>
        <c:lblOffset val="100"/>
        <c:noMultiLvlLbl val="0"/>
      </c:catAx>
      <c:valAx>
        <c:axId val="263015536"/>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1197" b="1" i="0" u="none" strike="noStrike" kern="1200" baseline="0">
                    <a:solidFill>
                      <a:schemeClr val="dk1"/>
                    </a:solidFill>
                    <a:latin typeface="+mn-lt"/>
                    <a:ea typeface="+mn-ea"/>
                    <a:cs typeface="+mn-cs"/>
                  </a:defRPr>
                </a:pPr>
                <a:r>
                  <a:rPr lang="en-US" b="0" dirty="0"/>
                  <a:t>P</a:t>
                </a:r>
                <a:r>
                  <a:rPr lang="en-US" b="0" baseline="-25000" dirty="0"/>
                  <a:t>0</a:t>
                </a:r>
                <a:r>
                  <a:rPr lang="en-US" b="0" dirty="0"/>
                  <a:t> %</a:t>
                </a:r>
              </a:p>
            </c:rich>
          </c:tx>
          <c:layout>
            <c:manualLayout>
              <c:xMode val="edge"/>
              <c:yMode val="edge"/>
              <c:x val="1.610491199815944E-2"/>
              <c:y val="1.6828022222560673E-2"/>
            </c:manualLayout>
          </c:layout>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263014976"/>
        <c:crosses val="autoZero"/>
        <c:crossBetween val="between"/>
        <c:majorUnit val="5"/>
      </c:valAx>
      <c:spPr>
        <a:solidFill>
          <a:schemeClr val="lt1"/>
        </a:solidFill>
        <a:ln w="19050" cap="rnd" cmpd="sng" algn="ctr">
          <a:solidFill>
            <a:schemeClr val="accent2"/>
          </a:solidFill>
          <a:prstDash val="solid"/>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legend>
    <c:plotVisOnly val="1"/>
    <c:dispBlanksAs val="gap"/>
    <c:showDLblsOverMax val="0"/>
  </c:chart>
  <c:spPr>
    <a:solidFill>
      <a:schemeClr val="lt1"/>
    </a:solidFill>
    <a:ln w="19050" cap="rnd" cmpd="sng" algn="ctr">
      <a:solidFill>
        <a:schemeClr val="accent2"/>
      </a:solidFill>
      <a:prstDash val="solid"/>
    </a:ln>
    <a:effectLst/>
    <a:scene3d>
      <a:camera prst="orthographicFront"/>
      <a:lightRig rig="threePt" dir="t"/>
    </a:scene3d>
    <a:sp3d>
      <a:bevelT w="82550" h="44450" prst="angle"/>
      <a:bevelB w="82550" h="44450" prst="angle"/>
      <a:contourClr>
        <a:srgbClr val="000000"/>
      </a:contourClr>
    </a:sp3d>
  </c:spPr>
  <c:txPr>
    <a:bodyPr/>
    <a:lstStyle/>
    <a:p>
      <a:pPr>
        <a:defRPr>
          <a:solidFill>
            <a:schemeClr val="dk1"/>
          </a:solidFill>
          <a:latin typeface="+mn-lt"/>
          <a:ea typeface="+mn-ea"/>
          <a:cs typeface="+mn-cs"/>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5">
  <a:schemeClr val="accent2"/>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36F968-B39B-4393-AEFA-CD425624D1EE}" type="doc">
      <dgm:prSet loTypeId="urn:microsoft.com/office/officeart/2005/8/layout/cycle6" loCatId="cycle" qsTypeId="urn:microsoft.com/office/officeart/2005/8/quickstyle/simple1" qsCatId="simple" csTypeId="urn:microsoft.com/office/officeart/2005/8/colors/colorful3" csCatId="colorful" phldr="1"/>
      <dgm:spPr/>
      <dgm:t>
        <a:bodyPr/>
        <a:lstStyle/>
        <a:p>
          <a:endParaRPr lang="en-US"/>
        </a:p>
      </dgm:t>
    </dgm:pt>
    <dgm:pt modelId="{B104D7C5-C2E8-461F-AF2D-56E26AAEEE12}">
      <dgm:prSet phldrT="[Text]" custT="1"/>
      <dgm:spPr/>
      <dgm:t>
        <a:bodyPr/>
        <a:lstStyle/>
        <a:p>
          <a:pPr algn="ctr"/>
          <a:r>
            <a:rPr lang="en-US" sz="1400" dirty="0" smtClean="0"/>
            <a:t>Family size</a:t>
          </a:r>
          <a:endParaRPr lang="en-US" sz="1400" dirty="0"/>
        </a:p>
      </dgm:t>
    </dgm:pt>
    <dgm:pt modelId="{D1B95696-A3A2-4DC9-81B8-02C6AF94C301}" type="parTrans" cxnId="{70758C77-FA06-41BE-B089-DE6DECED4CAE}">
      <dgm:prSet/>
      <dgm:spPr/>
      <dgm:t>
        <a:bodyPr/>
        <a:lstStyle/>
        <a:p>
          <a:endParaRPr lang="en-US"/>
        </a:p>
      </dgm:t>
    </dgm:pt>
    <dgm:pt modelId="{8FA0CABB-D78D-4B81-8738-7158B1129CB4}" type="sibTrans" cxnId="{70758C77-FA06-41BE-B089-DE6DECED4CAE}">
      <dgm:prSet/>
      <dgm:spPr/>
      <dgm:t>
        <a:bodyPr/>
        <a:lstStyle/>
        <a:p>
          <a:endParaRPr lang="en-US"/>
        </a:p>
      </dgm:t>
    </dgm:pt>
    <dgm:pt modelId="{2E159B9C-15B7-4C96-9EBE-57A641AC1F8B}">
      <dgm:prSet phldrT="[Text]" custT="1"/>
      <dgm:spPr/>
      <dgm:t>
        <a:bodyPr/>
        <a:lstStyle/>
        <a:p>
          <a:r>
            <a:rPr lang="en-US" sz="1400" b="0" dirty="0" smtClean="0"/>
            <a:t>HH’s gender</a:t>
          </a:r>
          <a:endParaRPr lang="en-US" sz="1400" dirty="0"/>
        </a:p>
      </dgm:t>
    </dgm:pt>
    <dgm:pt modelId="{96F828CF-FC24-42E7-ADCE-30F8AC0443CD}" type="parTrans" cxnId="{31E0C491-209A-4AC1-816C-529C42AAE55D}">
      <dgm:prSet/>
      <dgm:spPr/>
      <dgm:t>
        <a:bodyPr/>
        <a:lstStyle/>
        <a:p>
          <a:endParaRPr lang="en-US"/>
        </a:p>
      </dgm:t>
    </dgm:pt>
    <dgm:pt modelId="{191587E3-3212-4C65-B1D8-B38B4B77233E}" type="sibTrans" cxnId="{31E0C491-209A-4AC1-816C-529C42AAE55D}">
      <dgm:prSet/>
      <dgm:spPr/>
      <dgm:t>
        <a:bodyPr/>
        <a:lstStyle/>
        <a:p>
          <a:endParaRPr lang="en-US"/>
        </a:p>
      </dgm:t>
    </dgm:pt>
    <dgm:pt modelId="{A456F531-375D-4409-9213-D0970CB4BAA3}">
      <dgm:prSet phldrT="[Text]" custT="1"/>
      <dgm:spPr/>
      <dgm:t>
        <a:bodyPr/>
        <a:lstStyle/>
        <a:p>
          <a:r>
            <a:rPr lang="en-US" sz="1400" dirty="0" smtClean="0"/>
            <a:t>HH’s marital status </a:t>
          </a:r>
          <a:endParaRPr lang="en-US" sz="1400" dirty="0"/>
        </a:p>
      </dgm:t>
    </dgm:pt>
    <dgm:pt modelId="{9C0942D4-1A50-419B-8C7D-9B002288D2BC}" type="parTrans" cxnId="{6D56168E-9FBA-4A16-8A24-52F8DADF24AD}">
      <dgm:prSet/>
      <dgm:spPr/>
      <dgm:t>
        <a:bodyPr/>
        <a:lstStyle/>
        <a:p>
          <a:endParaRPr lang="en-US"/>
        </a:p>
      </dgm:t>
    </dgm:pt>
    <dgm:pt modelId="{38960453-691B-4D0C-A64D-6E116C444411}" type="sibTrans" cxnId="{6D56168E-9FBA-4A16-8A24-52F8DADF24AD}">
      <dgm:prSet/>
      <dgm:spPr/>
      <dgm:t>
        <a:bodyPr/>
        <a:lstStyle/>
        <a:p>
          <a:endParaRPr lang="en-US"/>
        </a:p>
      </dgm:t>
    </dgm:pt>
    <dgm:pt modelId="{1B375741-141D-4C99-93A7-1367C5498157}">
      <dgm:prSet phldrT="[Text]" custT="1"/>
      <dgm:spPr/>
      <dgm:t>
        <a:bodyPr/>
        <a:lstStyle/>
        <a:p>
          <a:r>
            <a:rPr lang="en-US" sz="1400" dirty="0" smtClean="0"/>
            <a:t>HH’s working industry</a:t>
          </a:r>
          <a:endParaRPr lang="en-US" sz="1400" dirty="0"/>
        </a:p>
      </dgm:t>
    </dgm:pt>
    <dgm:pt modelId="{99056A04-E1D1-4D32-AAF6-8F8A9324FE3C}" type="parTrans" cxnId="{1F1FA30D-5708-4F62-8174-DE8151D67DB0}">
      <dgm:prSet/>
      <dgm:spPr/>
      <dgm:t>
        <a:bodyPr/>
        <a:lstStyle/>
        <a:p>
          <a:endParaRPr lang="en-US"/>
        </a:p>
      </dgm:t>
    </dgm:pt>
    <dgm:pt modelId="{F78553A7-3154-4849-B598-79DCC0EDAFDD}" type="sibTrans" cxnId="{1F1FA30D-5708-4F62-8174-DE8151D67DB0}">
      <dgm:prSet/>
      <dgm:spPr/>
      <dgm:t>
        <a:bodyPr/>
        <a:lstStyle/>
        <a:p>
          <a:endParaRPr lang="en-US"/>
        </a:p>
      </dgm:t>
    </dgm:pt>
    <dgm:pt modelId="{EE8031B1-AE8E-4BD9-A0B0-B18A6DF55390}">
      <dgm:prSet custT="1"/>
      <dgm:spPr/>
      <dgm:t>
        <a:bodyPr/>
        <a:lstStyle/>
        <a:p>
          <a:r>
            <a:rPr lang="en-US" sz="1400" dirty="0" smtClean="0"/>
            <a:t>HH’s working status</a:t>
          </a:r>
        </a:p>
      </dgm:t>
    </dgm:pt>
    <dgm:pt modelId="{771E483C-0DFE-42E2-B773-657F0DF3B5C5}" type="parTrans" cxnId="{25AF118A-6580-410F-A45D-1E7022F85774}">
      <dgm:prSet/>
      <dgm:spPr/>
      <dgm:t>
        <a:bodyPr/>
        <a:lstStyle/>
        <a:p>
          <a:endParaRPr lang="en-US"/>
        </a:p>
      </dgm:t>
    </dgm:pt>
    <dgm:pt modelId="{5CD34258-1664-45E7-B232-2A952DBD3AD0}" type="sibTrans" cxnId="{25AF118A-6580-410F-A45D-1E7022F85774}">
      <dgm:prSet/>
      <dgm:spPr/>
      <dgm:t>
        <a:bodyPr/>
        <a:lstStyle/>
        <a:p>
          <a:endParaRPr lang="en-US"/>
        </a:p>
      </dgm:t>
    </dgm:pt>
    <dgm:pt modelId="{DBC99B50-96AC-47F7-977D-29697CAC44CC}">
      <dgm:prSet custT="1"/>
      <dgm:spPr/>
      <dgm:t>
        <a:bodyPr/>
        <a:lstStyle/>
        <a:p>
          <a:r>
            <a:rPr lang="en-US" sz="1400" dirty="0" smtClean="0"/>
            <a:t>Family income source</a:t>
          </a:r>
          <a:endParaRPr lang="en-US" sz="1400" dirty="0"/>
        </a:p>
      </dgm:t>
    </dgm:pt>
    <dgm:pt modelId="{CA13C9B1-6A31-4607-9394-3EB389FFBDE2}" type="parTrans" cxnId="{545C0B19-79D0-45CE-9657-338512ADEAF5}">
      <dgm:prSet/>
      <dgm:spPr/>
      <dgm:t>
        <a:bodyPr/>
        <a:lstStyle/>
        <a:p>
          <a:endParaRPr lang="en-US"/>
        </a:p>
      </dgm:t>
    </dgm:pt>
    <dgm:pt modelId="{F607F80E-ED07-4364-B178-4D634D0DF34C}" type="sibTrans" cxnId="{545C0B19-79D0-45CE-9657-338512ADEAF5}">
      <dgm:prSet/>
      <dgm:spPr/>
      <dgm:t>
        <a:bodyPr/>
        <a:lstStyle/>
        <a:p>
          <a:endParaRPr lang="en-US"/>
        </a:p>
      </dgm:t>
    </dgm:pt>
    <dgm:pt modelId="{A18516F3-5C0B-4837-A2F4-8F74BA22E962}" type="pres">
      <dgm:prSet presAssocID="{4836F968-B39B-4393-AEFA-CD425624D1EE}" presName="cycle" presStyleCnt="0">
        <dgm:presLayoutVars>
          <dgm:dir/>
          <dgm:resizeHandles val="exact"/>
        </dgm:presLayoutVars>
      </dgm:prSet>
      <dgm:spPr/>
      <dgm:t>
        <a:bodyPr/>
        <a:lstStyle/>
        <a:p>
          <a:endParaRPr lang="en-US"/>
        </a:p>
      </dgm:t>
    </dgm:pt>
    <dgm:pt modelId="{EF407442-B2BF-4157-990A-74C2455D6DDB}" type="pres">
      <dgm:prSet presAssocID="{B104D7C5-C2E8-461F-AF2D-56E26AAEEE12}" presName="node" presStyleLbl="node1" presStyleIdx="0" presStyleCnt="6">
        <dgm:presLayoutVars>
          <dgm:bulletEnabled val="1"/>
        </dgm:presLayoutVars>
      </dgm:prSet>
      <dgm:spPr/>
      <dgm:t>
        <a:bodyPr/>
        <a:lstStyle/>
        <a:p>
          <a:endParaRPr lang="en-US"/>
        </a:p>
      </dgm:t>
    </dgm:pt>
    <dgm:pt modelId="{C24ABF9B-C0D0-4781-B2FA-2D57181268F1}" type="pres">
      <dgm:prSet presAssocID="{B104D7C5-C2E8-461F-AF2D-56E26AAEEE12}" presName="spNode" presStyleCnt="0"/>
      <dgm:spPr/>
    </dgm:pt>
    <dgm:pt modelId="{AF2F579A-C1BF-4623-844E-D81643A8D5D3}" type="pres">
      <dgm:prSet presAssocID="{8FA0CABB-D78D-4B81-8738-7158B1129CB4}" presName="sibTrans" presStyleLbl="sibTrans1D1" presStyleIdx="0" presStyleCnt="6"/>
      <dgm:spPr/>
      <dgm:t>
        <a:bodyPr/>
        <a:lstStyle/>
        <a:p>
          <a:endParaRPr lang="en-US"/>
        </a:p>
      </dgm:t>
    </dgm:pt>
    <dgm:pt modelId="{D9B9D3AF-5FE3-45A1-948C-9D351793EE60}" type="pres">
      <dgm:prSet presAssocID="{2E159B9C-15B7-4C96-9EBE-57A641AC1F8B}" presName="node" presStyleLbl="node1" presStyleIdx="1" presStyleCnt="6">
        <dgm:presLayoutVars>
          <dgm:bulletEnabled val="1"/>
        </dgm:presLayoutVars>
      </dgm:prSet>
      <dgm:spPr/>
      <dgm:t>
        <a:bodyPr/>
        <a:lstStyle/>
        <a:p>
          <a:endParaRPr lang="en-US"/>
        </a:p>
      </dgm:t>
    </dgm:pt>
    <dgm:pt modelId="{9EC256FE-DB0F-44F3-A44F-123D2422A8DF}" type="pres">
      <dgm:prSet presAssocID="{2E159B9C-15B7-4C96-9EBE-57A641AC1F8B}" presName="spNode" presStyleCnt="0"/>
      <dgm:spPr/>
    </dgm:pt>
    <dgm:pt modelId="{9245A896-5BEC-4035-8379-256FAE04852A}" type="pres">
      <dgm:prSet presAssocID="{191587E3-3212-4C65-B1D8-B38B4B77233E}" presName="sibTrans" presStyleLbl="sibTrans1D1" presStyleIdx="1" presStyleCnt="6"/>
      <dgm:spPr/>
      <dgm:t>
        <a:bodyPr/>
        <a:lstStyle/>
        <a:p>
          <a:endParaRPr lang="en-US"/>
        </a:p>
      </dgm:t>
    </dgm:pt>
    <dgm:pt modelId="{DC134E5E-58E3-4DEC-ACA3-9487935E8198}" type="pres">
      <dgm:prSet presAssocID="{A456F531-375D-4409-9213-D0970CB4BAA3}" presName="node" presStyleLbl="node1" presStyleIdx="2" presStyleCnt="6">
        <dgm:presLayoutVars>
          <dgm:bulletEnabled val="1"/>
        </dgm:presLayoutVars>
      </dgm:prSet>
      <dgm:spPr/>
      <dgm:t>
        <a:bodyPr/>
        <a:lstStyle/>
        <a:p>
          <a:endParaRPr lang="en-US"/>
        </a:p>
      </dgm:t>
    </dgm:pt>
    <dgm:pt modelId="{4F807905-9F3C-445A-8592-2A7B0742CF28}" type="pres">
      <dgm:prSet presAssocID="{A456F531-375D-4409-9213-D0970CB4BAA3}" presName="spNode" presStyleCnt="0"/>
      <dgm:spPr/>
    </dgm:pt>
    <dgm:pt modelId="{82ECEBA2-7608-4D5D-BD67-3DCF4192F5F6}" type="pres">
      <dgm:prSet presAssocID="{38960453-691B-4D0C-A64D-6E116C444411}" presName="sibTrans" presStyleLbl="sibTrans1D1" presStyleIdx="2" presStyleCnt="6"/>
      <dgm:spPr/>
      <dgm:t>
        <a:bodyPr/>
        <a:lstStyle/>
        <a:p>
          <a:endParaRPr lang="en-US"/>
        </a:p>
      </dgm:t>
    </dgm:pt>
    <dgm:pt modelId="{B29F34F1-D599-461C-9525-C25B7531323B}" type="pres">
      <dgm:prSet presAssocID="{1B375741-141D-4C99-93A7-1367C5498157}" presName="node" presStyleLbl="node1" presStyleIdx="3" presStyleCnt="6">
        <dgm:presLayoutVars>
          <dgm:bulletEnabled val="1"/>
        </dgm:presLayoutVars>
      </dgm:prSet>
      <dgm:spPr/>
      <dgm:t>
        <a:bodyPr/>
        <a:lstStyle/>
        <a:p>
          <a:endParaRPr lang="en-US"/>
        </a:p>
      </dgm:t>
    </dgm:pt>
    <dgm:pt modelId="{3269F2DC-6A31-48AE-B989-4BB275FC93E7}" type="pres">
      <dgm:prSet presAssocID="{1B375741-141D-4C99-93A7-1367C5498157}" presName="spNode" presStyleCnt="0"/>
      <dgm:spPr/>
    </dgm:pt>
    <dgm:pt modelId="{90697747-7161-4658-96C1-3753DC9545AA}" type="pres">
      <dgm:prSet presAssocID="{F78553A7-3154-4849-B598-79DCC0EDAFDD}" presName="sibTrans" presStyleLbl="sibTrans1D1" presStyleIdx="3" presStyleCnt="6"/>
      <dgm:spPr/>
      <dgm:t>
        <a:bodyPr/>
        <a:lstStyle/>
        <a:p>
          <a:endParaRPr lang="en-US"/>
        </a:p>
      </dgm:t>
    </dgm:pt>
    <dgm:pt modelId="{AD154E58-DA07-43B5-83B3-561BA1D79A7E}" type="pres">
      <dgm:prSet presAssocID="{EE8031B1-AE8E-4BD9-A0B0-B18A6DF55390}" presName="node" presStyleLbl="node1" presStyleIdx="4" presStyleCnt="6">
        <dgm:presLayoutVars>
          <dgm:bulletEnabled val="1"/>
        </dgm:presLayoutVars>
      </dgm:prSet>
      <dgm:spPr/>
      <dgm:t>
        <a:bodyPr/>
        <a:lstStyle/>
        <a:p>
          <a:endParaRPr lang="en-US"/>
        </a:p>
      </dgm:t>
    </dgm:pt>
    <dgm:pt modelId="{BD971FF2-0718-4468-9A39-9708B626C2CB}" type="pres">
      <dgm:prSet presAssocID="{EE8031B1-AE8E-4BD9-A0B0-B18A6DF55390}" presName="spNode" presStyleCnt="0"/>
      <dgm:spPr/>
    </dgm:pt>
    <dgm:pt modelId="{B9E72263-B2BB-48F4-86C4-8A5ED6B38310}" type="pres">
      <dgm:prSet presAssocID="{5CD34258-1664-45E7-B232-2A952DBD3AD0}" presName="sibTrans" presStyleLbl="sibTrans1D1" presStyleIdx="4" presStyleCnt="6"/>
      <dgm:spPr/>
      <dgm:t>
        <a:bodyPr/>
        <a:lstStyle/>
        <a:p>
          <a:endParaRPr lang="en-US"/>
        </a:p>
      </dgm:t>
    </dgm:pt>
    <dgm:pt modelId="{D14F8153-D2C3-4681-85BB-F88295FEA1D0}" type="pres">
      <dgm:prSet presAssocID="{DBC99B50-96AC-47F7-977D-29697CAC44CC}" presName="node" presStyleLbl="node1" presStyleIdx="5" presStyleCnt="6">
        <dgm:presLayoutVars>
          <dgm:bulletEnabled val="1"/>
        </dgm:presLayoutVars>
      </dgm:prSet>
      <dgm:spPr/>
      <dgm:t>
        <a:bodyPr/>
        <a:lstStyle/>
        <a:p>
          <a:endParaRPr lang="en-US"/>
        </a:p>
      </dgm:t>
    </dgm:pt>
    <dgm:pt modelId="{8C4225E6-D088-4A81-9FF6-22976F9AEB81}" type="pres">
      <dgm:prSet presAssocID="{DBC99B50-96AC-47F7-977D-29697CAC44CC}" presName="spNode" presStyleCnt="0"/>
      <dgm:spPr/>
    </dgm:pt>
    <dgm:pt modelId="{7C9190A7-1070-4BDB-B3DE-0485F6DA46EE}" type="pres">
      <dgm:prSet presAssocID="{F607F80E-ED07-4364-B178-4D634D0DF34C}" presName="sibTrans" presStyleLbl="sibTrans1D1" presStyleIdx="5" presStyleCnt="6"/>
      <dgm:spPr/>
      <dgm:t>
        <a:bodyPr/>
        <a:lstStyle/>
        <a:p>
          <a:endParaRPr lang="en-US"/>
        </a:p>
      </dgm:t>
    </dgm:pt>
  </dgm:ptLst>
  <dgm:cxnLst>
    <dgm:cxn modelId="{6E624DB1-ABB5-4A02-86C8-32D1E67B94F9}" type="presOf" srcId="{191587E3-3212-4C65-B1D8-B38B4B77233E}" destId="{9245A896-5BEC-4035-8379-256FAE04852A}" srcOrd="0" destOrd="0" presId="urn:microsoft.com/office/officeart/2005/8/layout/cycle6"/>
    <dgm:cxn modelId="{5292D0A9-19C9-42EF-AE13-EDBDE085058B}" type="presOf" srcId="{1B375741-141D-4C99-93A7-1367C5498157}" destId="{B29F34F1-D599-461C-9525-C25B7531323B}" srcOrd="0" destOrd="0" presId="urn:microsoft.com/office/officeart/2005/8/layout/cycle6"/>
    <dgm:cxn modelId="{6D56168E-9FBA-4A16-8A24-52F8DADF24AD}" srcId="{4836F968-B39B-4393-AEFA-CD425624D1EE}" destId="{A456F531-375D-4409-9213-D0970CB4BAA3}" srcOrd="2" destOrd="0" parTransId="{9C0942D4-1A50-419B-8C7D-9B002288D2BC}" sibTransId="{38960453-691B-4D0C-A64D-6E116C444411}"/>
    <dgm:cxn modelId="{A610F809-F819-491F-AF16-BC31A8B4AE37}" type="presOf" srcId="{EE8031B1-AE8E-4BD9-A0B0-B18A6DF55390}" destId="{AD154E58-DA07-43B5-83B3-561BA1D79A7E}" srcOrd="0" destOrd="0" presId="urn:microsoft.com/office/officeart/2005/8/layout/cycle6"/>
    <dgm:cxn modelId="{25AF118A-6580-410F-A45D-1E7022F85774}" srcId="{4836F968-B39B-4393-AEFA-CD425624D1EE}" destId="{EE8031B1-AE8E-4BD9-A0B0-B18A6DF55390}" srcOrd="4" destOrd="0" parTransId="{771E483C-0DFE-42E2-B773-657F0DF3B5C5}" sibTransId="{5CD34258-1664-45E7-B232-2A952DBD3AD0}"/>
    <dgm:cxn modelId="{DEB8BB4C-2AD7-4F22-9754-BEDE176820C5}" type="presOf" srcId="{8FA0CABB-D78D-4B81-8738-7158B1129CB4}" destId="{AF2F579A-C1BF-4623-844E-D81643A8D5D3}" srcOrd="0" destOrd="0" presId="urn:microsoft.com/office/officeart/2005/8/layout/cycle6"/>
    <dgm:cxn modelId="{2515A364-A1D9-4299-A6AA-F2E31D80D39D}" type="presOf" srcId="{F78553A7-3154-4849-B598-79DCC0EDAFDD}" destId="{90697747-7161-4658-96C1-3753DC9545AA}" srcOrd="0" destOrd="0" presId="urn:microsoft.com/office/officeart/2005/8/layout/cycle6"/>
    <dgm:cxn modelId="{53C25113-30A6-4152-9DD1-1BCA96CF32DD}" type="presOf" srcId="{38960453-691B-4D0C-A64D-6E116C444411}" destId="{82ECEBA2-7608-4D5D-BD67-3DCF4192F5F6}" srcOrd="0" destOrd="0" presId="urn:microsoft.com/office/officeart/2005/8/layout/cycle6"/>
    <dgm:cxn modelId="{1F1FA30D-5708-4F62-8174-DE8151D67DB0}" srcId="{4836F968-B39B-4393-AEFA-CD425624D1EE}" destId="{1B375741-141D-4C99-93A7-1367C5498157}" srcOrd="3" destOrd="0" parTransId="{99056A04-E1D1-4D32-AAF6-8F8A9324FE3C}" sibTransId="{F78553A7-3154-4849-B598-79DCC0EDAFDD}"/>
    <dgm:cxn modelId="{0C472DFF-9487-43CC-9B79-436C94FA4D97}" type="presOf" srcId="{B104D7C5-C2E8-461F-AF2D-56E26AAEEE12}" destId="{EF407442-B2BF-4157-990A-74C2455D6DDB}" srcOrd="0" destOrd="0" presId="urn:microsoft.com/office/officeart/2005/8/layout/cycle6"/>
    <dgm:cxn modelId="{F39DA079-CB84-4485-8B68-CE7C61ED0504}" type="presOf" srcId="{2E159B9C-15B7-4C96-9EBE-57A641AC1F8B}" destId="{D9B9D3AF-5FE3-45A1-948C-9D351793EE60}" srcOrd="0" destOrd="0" presId="urn:microsoft.com/office/officeart/2005/8/layout/cycle6"/>
    <dgm:cxn modelId="{D086B554-05F7-40EA-A032-33B4F20AED8E}" type="presOf" srcId="{F607F80E-ED07-4364-B178-4D634D0DF34C}" destId="{7C9190A7-1070-4BDB-B3DE-0485F6DA46EE}" srcOrd="0" destOrd="0" presId="urn:microsoft.com/office/officeart/2005/8/layout/cycle6"/>
    <dgm:cxn modelId="{57F3B80C-B3C3-44FE-95DD-A708A0A706EE}" type="presOf" srcId="{DBC99B50-96AC-47F7-977D-29697CAC44CC}" destId="{D14F8153-D2C3-4681-85BB-F88295FEA1D0}" srcOrd="0" destOrd="0" presId="urn:microsoft.com/office/officeart/2005/8/layout/cycle6"/>
    <dgm:cxn modelId="{70758C77-FA06-41BE-B089-DE6DECED4CAE}" srcId="{4836F968-B39B-4393-AEFA-CD425624D1EE}" destId="{B104D7C5-C2E8-461F-AF2D-56E26AAEEE12}" srcOrd="0" destOrd="0" parTransId="{D1B95696-A3A2-4DC9-81B8-02C6AF94C301}" sibTransId="{8FA0CABB-D78D-4B81-8738-7158B1129CB4}"/>
    <dgm:cxn modelId="{92951DDD-6F2F-4EC7-ACEC-E3AEC1A04CA2}" type="presOf" srcId="{5CD34258-1664-45E7-B232-2A952DBD3AD0}" destId="{B9E72263-B2BB-48F4-86C4-8A5ED6B38310}" srcOrd="0" destOrd="0" presId="urn:microsoft.com/office/officeart/2005/8/layout/cycle6"/>
    <dgm:cxn modelId="{144C8E62-557C-4C6D-8771-9B7F154D2BE0}" type="presOf" srcId="{4836F968-B39B-4393-AEFA-CD425624D1EE}" destId="{A18516F3-5C0B-4837-A2F4-8F74BA22E962}" srcOrd="0" destOrd="0" presId="urn:microsoft.com/office/officeart/2005/8/layout/cycle6"/>
    <dgm:cxn modelId="{31E0C491-209A-4AC1-816C-529C42AAE55D}" srcId="{4836F968-B39B-4393-AEFA-CD425624D1EE}" destId="{2E159B9C-15B7-4C96-9EBE-57A641AC1F8B}" srcOrd="1" destOrd="0" parTransId="{96F828CF-FC24-42E7-ADCE-30F8AC0443CD}" sibTransId="{191587E3-3212-4C65-B1D8-B38B4B77233E}"/>
    <dgm:cxn modelId="{545C0B19-79D0-45CE-9657-338512ADEAF5}" srcId="{4836F968-B39B-4393-AEFA-CD425624D1EE}" destId="{DBC99B50-96AC-47F7-977D-29697CAC44CC}" srcOrd="5" destOrd="0" parTransId="{CA13C9B1-6A31-4607-9394-3EB389FFBDE2}" sibTransId="{F607F80E-ED07-4364-B178-4D634D0DF34C}"/>
    <dgm:cxn modelId="{E7152129-869F-4784-9F32-76804B4BE382}" type="presOf" srcId="{A456F531-375D-4409-9213-D0970CB4BAA3}" destId="{DC134E5E-58E3-4DEC-ACA3-9487935E8198}" srcOrd="0" destOrd="0" presId="urn:microsoft.com/office/officeart/2005/8/layout/cycle6"/>
    <dgm:cxn modelId="{410FC18C-E4BD-4776-AB2F-85985643B6DE}" type="presParOf" srcId="{A18516F3-5C0B-4837-A2F4-8F74BA22E962}" destId="{EF407442-B2BF-4157-990A-74C2455D6DDB}" srcOrd="0" destOrd="0" presId="urn:microsoft.com/office/officeart/2005/8/layout/cycle6"/>
    <dgm:cxn modelId="{A7636758-7AF9-4D53-A24E-01A47B66A883}" type="presParOf" srcId="{A18516F3-5C0B-4837-A2F4-8F74BA22E962}" destId="{C24ABF9B-C0D0-4781-B2FA-2D57181268F1}" srcOrd="1" destOrd="0" presId="urn:microsoft.com/office/officeart/2005/8/layout/cycle6"/>
    <dgm:cxn modelId="{691E84A4-8AF4-47DD-8C5D-FB9F7821C17B}" type="presParOf" srcId="{A18516F3-5C0B-4837-A2F4-8F74BA22E962}" destId="{AF2F579A-C1BF-4623-844E-D81643A8D5D3}" srcOrd="2" destOrd="0" presId="urn:microsoft.com/office/officeart/2005/8/layout/cycle6"/>
    <dgm:cxn modelId="{61DEBF85-ABB8-4171-97B9-4039A332BA56}" type="presParOf" srcId="{A18516F3-5C0B-4837-A2F4-8F74BA22E962}" destId="{D9B9D3AF-5FE3-45A1-948C-9D351793EE60}" srcOrd="3" destOrd="0" presId="urn:microsoft.com/office/officeart/2005/8/layout/cycle6"/>
    <dgm:cxn modelId="{14389A4C-8A24-4F1D-BAB5-E7FF426F460E}" type="presParOf" srcId="{A18516F3-5C0B-4837-A2F4-8F74BA22E962}" destId="{9EC256FE-DB0F-44F3-A44F-123D2422A8DF}" srcOrd="4" destOrd="0" presId="urn:microsoft.com/office/officeart/2005/8/layout/cycle6"/>
    <dgm:cxn modelId="{A665687C-FC32-4F73-8408-3E70DB4D3B65}" type="presParOf" srcId="{A18516F3-5C0B-4837-A2F4-8F74BA22E962}" destId="{9245A896-5BEC-4035-8379-256FAE04852A}" srcOrd="5" destOrd="0" presId="urn:microsoft.com/office/officeart/2005/8/layout/cycle6"/>
    <dgm:cxn modelId="{CBCDBCDE-16DD-4678-8C01-7AFAA09F08F1}" type="presParOf" srcId="{A18516F3-5C0B-4837-A2F4-8F74BA22E962}" destId="{DC134E5E-58E3-4DEC-ACA3-9487935E8198}" srcOrd="6" destOrd="0" presId="urn:microsoft.com/office/officeart/2005/8/layout/cycle6"/>
    <dgm:cxn modelId="{C0EC390B-0CB7-4147-B141-BDAFF89B833E}" type="presParOf" srcId="{A18516F3-5C0B-4837-A2F4-8F74BA22E962}" destId="{4F807905-9F3C-445A-8592-2A7B0742CF28}" srcOrd="7" destOrd="0" presId="urn:microsoft.com/office/officeart/2005/8/layout/cycle6"/>
    <dgm:cxn modelId="{776E4624-5605-460F-814D-C094C65E6317}" type="presParOf" srcId="{A18516F3-5C0B-4837-A2F4-8F74BA22E962}" destId="{82ECEBA2-7608-4D5D-BD67-3DCF4192F5F6}" srcOrd="8" destOrd="0" presId="urn:microsoft.com/office/officeart/2005/8/layout/cycle6"/>
    <dgm:cxn modelId="{B6CC1E14-D825-4D35-B77A-A5C618432F13}" type="presParOf" srcId="{A18516F3-5C0B-4837-A2F4-8F74BA22E962}" destId="{B29F34F1-D599-461C-9525-C25B7531323B}" srcOrd="9" destOrd="0" presId="urn:microsoft.com/office/officeart/2005/8/layout/cycle6"/>
    <dgm:cxn modelId="{89BF6428-DAE3-447C-AC08-76E965D3FB1F}" type="presParOf" srcId="{A18516F3-5C0B-4837-A2F4-8F74BA22E962}" destId="{3269F2DC-6A31-48AE-B989-4BB275FC93E7}" srcOrd="10" destOrd="0" presId="urn:microsoft.com/office/officeart/2005/8/layout/cycle6"/>
    <dgm:cxn modelId="{52B36E9A-255C-48E6-9184-474D7E069416}" type="presParOf" srcId="{A18516F3-5C0B-4837-A2F4-8F74BA22E962}" destId="{90697747-7161-4658-96C1-3753DC9545AA}" srcOrd="11" destOrd="0" presId="urn:microsoft.com/office/officeart/2005/8/layout/cycle6"/>
    <dgm:cxn modelId="{1AD77AD0-979E-429E-B7DB-FF646021CC5E}" type="presParOf" srcId="{A18516F3-5C0B-4837-A2F4-8F74BA22E962}" destId="{AD154E58-DA07-43B5-83B3-561BA1D79A7E}" srcOrd="12" destOrd="0" presId="urn:microsoft.com/office/officeart/2005/8/layout/cycle6"/>
    <dgm:cxn modelId="{B14D6FE5-9762-49E5-9D41-995736535402}" type="presParOf" srcId="{A18516F3-5C0B-4837-A2F4-8F74BA22E962}" destId="{BD971FF2-0718-4468-9A39-9708B626C2CB}" srcOrd="13" destOrd="0" presId="urn:microsoft.com/office/officeart/2005/8/layout/cycle6"/>
    <dgm:cxn modelId="{B26A6ED7-5C89-4321-B0B4-1EC5ADB5F90E}" type="presParOf" srcId="{A18516F3-5C0B-4837-A2F4-8F74BA22E962}" destId="{B9E72263-B2BB-48F4-86C4-8A5ED6B38310}" srcOrd="14" destOrd="0" presId="urn:microsoft.com/office/officeart/2005/8/layout/cycle6"/>
    <dgm:cxn modelId="{CFA234BD-5FC5-4213-8AB1-C5E81FB2A981}" type="presParOf" srcId="{A18516F3-5C0B-4837-A2F4-8F74BA22E962}" destId="{D14F8153-D2C3-4681-85BB-F88295FEA1D0}" srcOrd="15" destOrd="0" presId="urn:microsoft.com/office/officeart/2005/8/layout/cycle6"/>
    <dgm:cxn modelId="{319BEEA9-2793-4292-80B7-20DF376A23AB}" type="presParOf" srcId="{A18516F3-5C0B-4837-A2F4-8F74BA22E962}" destId="{8C4225E6-D088-4A81-9FF6-22976F9AEB81}" srcOrd="16" destOrd="0" presId="urn:microsoft.com/office/officeart/2005/8/layout/cycle6"/>
    <dgm:cxn modelId="{58033494-DA9C-4A76-BABC-2AAD803E9E0E}" type="presParOf" srcId="{A18516F3-5C0B-4837-A2F4-8F74BA22E962}" destId="{7C9190A7-1070-4BDB-B3DE-0485F6DA46EE}" srcOrd="17"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0.4231</cdr:x>
      <cdr:y>0.021</cdr:y>
    </cdr:from>
    <cdr:to>
      <cdr:x>0.59517</cdr:x>
      <cdr:y>0.10569</cdr:y>
    </cdr:to>
    <cdr:sp macro="" textlink="">
      <cdr:nvSpPr>
        <cdr:cNvPr id="2" name="Rectangle 1"/>
        <cdr:cNvSpPr/>
      </cdr:nvSpPr>
      <cdr:spPr>
        <a:xfrm xmlns:a="http://schemas.openxmlformats.org/drawingml/2006/main">
          <a:off x="3924890" y="94703"/>
          <a:ext cx="1596155" cy="381928"/>
        </a:xfrm>
        <a:prstGeom xmlns:a="http://schemas.openxmlformats.org/drawingml/2006/main" prst="rect">
          <a:avLst/>
        </a:prstGeom>
        <a:ln xmlns:a="http://schemas.openxmlformats.org/drawingml/2006/main">
          <a:noFill/>
        </a:ln>
      </cdr:spPr>
      <cdr:style>
        <a:lnRef xmlns:a="http://schemas.openxmlformats.org/drawingml/2006/main" idx="1">
          <a:schemeClr val="accent2"/>
        </a:lnRef>
        <a:fillRef xmlns:a="http://schemas.openxmlformats.org/drawingml/2006/main" idx="1003">
          <a:schemeClr val="lt2"/>
        </a:fillRef>
        <a:effectRef xmlns:a="http://schemas.openxmlformats.org/drawingml/2006/main" idx="1">
          <a:schemeClr val="accent2"/>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400" dirty="0" smtClean="0"/>
            <a:t>Headcount Rate P</a:t>
          </a:r>
          <a:r>
            <a:rPr lang="en-US" sz="1400" baseline="-25000" dirty="0" smtClean="0"/>
            <a:t>0</a:t>
          </a:r>
          <a:endParaRPr lang="en-US" sz="1400" baseline="-25000" dirty="0"/>
        </a:p>
      </cdr:txBody>
    </cdr:sp>
  </cdr:relSizeAnchor>
</c:userShapes>
</file>

<file path=ppt/drawings/drawing2.xml><?xml version="1.0" encoding="utf-8"?>
<c:userShapes xmlns:c="http://schemas.openxmlformats.org/drawingml/2006/chart">
  <cdr:relSizeAnchor xmlns:cdr="http://schemas.openxmlformats.org/drawingml/2006/chartDrawing">
    <cdr:from>
      <cdr:x>0.78934</cdr:x>
      <cdr:y>0.86196</cdr:y>
    </cdr:from>
    <cdr:to>
      <cdr:x>0.9623</cdr:x>
      <cdr:y>0.94877</cdr:y>
    </cdr:to>
    <cdr:sp macro="" textlink="">
      <cdr:nvSpPr>
        <cdr:cNvPr id="2" name="TextBox 1"/>
        <cdr:cNvSpPr txBox="1"/>
      </cdr:nvSpPr>
      <cdr:spPr>
        <a:xfrm xmlns:a="http://schemas.openxmlformats.org/drawingml/2006/main">
          <a:off x="3825390" y="2364533"/>
          <a:ext cx="838200" cy="238125"/>
        </a:xfrm>
        <a:prstGeom xmlns:a="http://schemas.openxmlformats.org/drawingml/2006/main" prst="rect">
          <a:avLst/>
        </a:prstGeom>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txBody>
        <a:bodyPr xmlns:a="http://schemas.openxmlformats.org/drawingml/2006/main" vertOverflow="clip" wrap="square" rtlCol="0" anchor="ctr"/>
        <a:lstStyle xmlns:a="http://schemas.openxmlformats.org/drawingml/2006/main"/>
        <a:p xmlns:a="http://schemas.openxmlformats.org/drawingml/2006/main">
          <a:pPr algn="ctr"/>
          <a:r>
            <a:rPr lang="en-US" sz="1050" dirty="0" smtClean="0"/>
            <a:t>HH Gender </a:t>
          </a:r>
          <a:endParaRPr lang="en-US"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0.72707</cdr:x>
      <cdr:y>0.85718</cdr:y>
    </cdr:from>
    <cdr:to>
      <cdr:x>0.97864</cdr:x>
      <cdr:y>0.96482</cdr:y>
    </cdr:to>
    <cdr:sp macro="" textlink="">
      <cdr:nvSpPr>
        <cdr:cNvPr id="2" name="TextBox 1"/>
        <cdr:cNvSpPr txBox="1"/>
      </cdr:nvSpPr>
      <cdr:spPr>
        <a:xfrm xmlns:a="http://schemas.openxmlformats.org/drawingml/2006/main">
          <a:off x="3523622" y="2351417"/>
          <a:ext cx="1219200" cy="295275"/>
        </a:xfrm>
        <a:prstGeom xmlns:a="http://schemas.openxmlformats.org/drawingml/2006/main" prst="rect">
          <a:avLst/>
        </a:prstGeom>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txBody>
        <a:bodyPr xmlns:a="http://schemas.openxmlformats.org/drawingml/2006/main" vertOverflow="clip" wrap="square" rtlCol="0" anchor="ctr"/>
        <a:lstStyle xmlns:a="http://schemas.openxmlformats.org/drawingml/2006/main"/>
        <a:p xmlns:a="http://schemas.openxmlformats.org/drawingml/2006/main">
          <a:pPr algn="ctr"/>
          <a:r>
            <a:rPr lang="en-US" sz="1050" dirty="0" smtClean="0"/>
            <a:t>HH Marital Status</a:t>
          </a:r>
          <a:endParaRPr lang="en-US" sz="105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7745" y="0"/>
            <a:ext cx="2943596" cy="497976"/>
          </a:xfrm>
          <a:prstGeom prst="rect">
            <a:avLst/>
          </a:prstGeom>
        </p:spPr>
        <p:txBody>
          <a:bodyPr vert="horz" lIns="91440" tIns="45720" rIns="91440" bIns="45720" rtlCol="0"/>
          <a:lstStyle>
            <a:lvl1pPr algn="r">
              <a:defRPr sz="1200"/>
            </a:lvl1pPr>
          </a:lstStyle>
          <a:p>
            <a:fld id="{179CA0C2-5DCB-4E55-A39B-DBCE2A51B377}" type="datetimeFigureOut">
              <a:rPr lang="en-US" smtClean="0"/>
              <a:t>12/3/2019</a:t>
            </a:fld>
            <a:endParaRPr lang="en-US"/>
          </a:p>
        </p:txBody>
      </p:sp>
      <p:sp>
        <p:nvSpPr>
          <p:cNvPr id="4" name="Footer Placeholder 3"/>
          <p:cNvSpPr>
            <a:spLocks noGrp="1"/>
          </p:cNvSpPr>
          <p:nvPr>
            <p:ph type="ftr" sz="quarter" idx="2"/>
          </p:nvPr>
        </p:nvSpPr>
        <p:spPr>
          <a:xfrm>
            <a:off x="0" y="9427076"/>
            <a:ext cx="2943596" cy="4979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7745" y="9427076"/>
            <a:ext cx="2943596" cy="497975"/>
          </a:xfrm>
          <a:prstGeom prst="rect">
            <a:avLst/>
          </a:prstGeom>
        </p:spPr>
        <p:txBody>
          <a:bodyPr vert="horz" lIns="91440" tIns="45720" rIns="91440" bIns="45720" rtlCol="0" anchor="b"/>
          <a:lstStyle>
            <a:lvl1pPr algn="r">
              <a:defRPr sz="1200"/>
            </a:lvl1pPr>
          </a:lstStyle>
          <a:p>
            <a:fld id="{31D13575-C3A3-4F17-BBDB-04EFEA6C75F7}" type="slidenum">
              <a:rPr lang="en-US" smtClean="0"/>
              <a:t>‹#›</a:t>
            </a:fld>
            <a:endParaRPr lang="en-US"/>
          </a:p>
        </p:txBody>
      </p:sp>
    </p:spTree>
    <p:extLst>
      <p:ext uri="{BB962C8B-B14F-4D97-AF65-F5344CB8AC3E}">
        <p14:creationId xmlns:p14="http://schemas.microsoft.com/office/powerpoint/2010/main" val="3738310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3225"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100" y="0"/>
            <a:ext cx="2943225" cy="496888"/>
          </a:xfrm>
          <a:prstGeom prst="rect">
            <a:avLst/>
          </a:prstGeom>
        </p:spPr>
        <p:txBody>
          <a:bodyPr vert="horz" lIns="91440" tIns="45720" rIns="91440" bIns="45720" rtlCol="0"/>
          <a:lstStyle>
            <a:lvl1pPr algn="r">
              <a:defRPr sz="1200"/>
            </a:lvl1pPr>
          </a:lstStyle>
          <a:p>
            <a:fld id="{54A20D4D-3645-49E9-B9F9-6E95610ABCFD}" type="datetimeFigureOut">
              <a:rPr lang="en-US" smtClean="0"/>
              <a:t>12/3/2019</a:t>
            </a:fld>
            <a:endParaRPr lang="en-US"/>
          </a:p>
        </p:txBody>
      </p:sp>
      <p:sp>
        <p:nvSpPr>
          <p:cNvPr id="4" name="Slide Image Placeholder 3"/>
          <p:cNvSpPr>
            <a:spLocks noGrp="1" noRot="1" noChangeAspect="1"/>
          </p:cNvSpPr>
          <p:nvPr>
            <p:ph type="sldImg" idx="2"/>
          </p:nvPr>
        </p:nvSpPr>
        <p:spPr>
          <a:xfrm>
            <a:off x="419100" y="1241425"/>
            <a:ext cx="5954713"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4013" cy="390842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163"/>
            <a:ext cx="2943225" cy="4968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100" y="9428163"/>
            <a:ext cx="2943225" cy="496887"/>
          </a:xfrm>
          <a:prstGeom prst="rect">
            <a:avLst/>
          </a:prstGeom>
        </p:spPr>
        <p:txBody>
          <a:bodyPr vert="horz" lIns="91440" tIns="45720" rIns="91440" bIns="45720" rtlCol="0" anchor="b"/>
          <a:lstStyle>
            <a:lvl1pPr algn="r">
              <a:defRPr sz="1200"/>
            </a:lvl1pPr>
          </a:lstStyle>
          <a:p>
            <a:fld id="{ABD463EA-BD2A-42AF-9407-F6E5AD02DF4B}" type="slidenum">
              <a:rPr lang="en-US" smtClean="0"/>
              <a:t>‹#›</a:t>
            </a:fld>
            <a:endParaRPr lang="en-US"/>
          </a:p>
        </p:txBody>
      </p:sp>
    </p:spTree>
    <p:extLst>
      <p:ext uri="{BB962C8B-B14F-4D97-AF65-F5344CB8AC3E}">
        <p14:creationId xmlns:p14="http://schemas.microsoft.com/office/powerpoint/2010/main" val="78611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04712" y="15923"/>
            <a:ext cx="9850643" cy="625523"/>
          </a:xfrm>
        </p:spPr>
        <p:txBody>
          <a:bodyPr>
            <a:normAutofit/>
          </a:bodyPr>
          <a:lstStyle>
            <a:lvl1pPr algn="ctr">
              <a:defRPr sz="3200" b="1">
                <a:solidFill>
                  <a:schemeClr val="bg1"/>
                </a:solidFill>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812803" y="1205246"/>
            <a:ext cx="11042552" cy="4519990"/>
          </a:xfrm>
        </p:spPr>
        <p:txBody>
          <a:bodyPr/>
          <a:lstStyle>
            <a:lvl1pPr>
              <a:defRPr sz="2000">
                <a:solidFill>
                  <a:schemeClr val="tx1"/>
                </a:solidFill>
              </a:defRPr>
            </a:lvl1pPr>
            <a:lvl2pPr>
              <a:defRPr sz="2000">
                <a:solidFill>
                  <a:schemeClr val="tx1"/>
                </a:solidFill>
              </a:defRPr>
            </a:lvl2pPr>
            <a:lvl3pPr>
              <a:defRPr sz="1800"/>
            </a:lvl3pPr>
            <a:lvl4pPr>
              <a:defRPr sz="1600"/>
            </a:lvl4pPr>
            <a:lvl5pPr>
              <a:defRPr sz="14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9177" b="18322"/>
          <a:stretch/>
        </p:blipFill>
        <p:spPr>
          <a:xfrm>
            <a:off x="-35565" y="0"/>
            <a:ext cx="1779147" cy="786213"/>
          </a:xfrm>
          <a:prstGeom prst="rect">
            <a:avLst/>
          </a:prstGeom>
        </p:spPr>
      </p:pic>
    </p:spTree>
    <p:extLst>
      <p:ext uri="{BB962C8B-B14F-4D97-AF65-F5344CB8AC3E}">
        <p14:creationId xmlns:p14="http://schemas.microsoft.com/office/powerpoint/2010/main" val="2301402838"/>
      </p:ext>
    </p:extLst>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83308" y="0"/>
            <a:ext cx="9871880" cy="702860"/>
          </a:xfrm>
        </p:spPr>
        <p:txBody>
          <a:bodyPr>
            <a:normAutofit/>
          </a:bodyPr>
          <a:lstStyle>
            <a:lvl1pPr algn="l">
              <a:defRPr sz="32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249535" y="1157478"/>
            <a:ext cx="4117479" cy="388077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719249" y="1205248"/>
            <a:ext cx="4117481" cy="388077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19177" b="18322"/>
          <a:stretch/>
        </p:blipFill>
        <p:spPr>
          <a:xfrm>
            <a:off x="-35565" y="0"/>
            <a:ext cx="1779147" cy="786213"/>
          </a:xfrm>
          <a:prstGeom prst="rect">
            <a:avLst/>
          </a:prstGeom>
        </p:spPr>
      </p:pic>
    </p:spTree>
    <p:extLst>
      <p:ext uri="{BB962C8B-B14F-4D97-AF65-F5344CB8AC3E}">
        <p14:creationId xmlns:p14="http://schemas.microsoft.com/office/powerpoint/2010/main" val="1649802620"/>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68558" y="2897024"/>
            <a:ext cx="9604001" cy="580030"/>
          </a:xfrm>
        </p:spPr>
        <p:txBody>
          <a:bodyPr>
            <a:normAutofit/>
          </a:bodyPr>
          <a:lstStyle>
            <a:lvl1pPr algn="ctr">
              <a:defRPr sz="3200" b="1">
                <a:solidFill>
                  <a:schemeClr val="tx1"/>
                </a:solidFill>
              </a:defRPr>
            </a:lvl1pPr>
          </a:lstStyle>
          <a:p>
            <a:r>
              <a:rPr lang="en-US" dirty="0" smtClean="0"/>
              <a:t>Click to edit Master title style</a:t>
            </a:r>
            <a:endParaRPr lang="en-US" dirty="0"/>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9177" b="18322"/>
          <a:stretch/>
        </p:blipFill>
        <p:spPr>
          <a:xfrm>
            <a:off x="-35565" y="0"/>
            <a:ext cx="1779147" cy="786213"/>
          </a:xfrm>
          <a:prstGeom prst="rect">
            <a:avLst/>
          </a:prstGeom>
        </p:spPr>
      </p:pic>
    </p:spTree>
    <p:extLst>
      <p:ext uri="{BB962C8B-B14F-4D97-AF65-F5344CB8AC3E}">
        <p14:creationId xmlns:p14="http://schemas.microsoft.com/office/powerpoint/2010/main" val="1141001698"/>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36434" y="0"/>
            <a:ext cx="8463620" cy="1256232"/>
          </a:xfrm>
        </p:spPr>
        <p:txBody>
          <a:bodyPr anchor="t">
            <a:normAutofit/>
          </a:bodyPr>
          <a:lstStyle>
            <a:lvl1pPr algn="ctr">
              <a:defRPr sz="3200" b="1" cap="none">
                <a:solidFill>
                  <a:schemeClr val="bg1"/>
                </a:solidFill>
              </a:defRPr>
            </a:lvl1pPr>
          </a:lstStyle>
          <a:p>
            <a:r>
              <a:rPr lang="en-US" dirty="0" smtClean="0"/>
              <a:t>Click to edit Master title style</a:t>
            </a:r>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9177" b="18322"/>
          <a:stretch/>
        </p:blipFill>
        <p:spPr>
          <a:xfrm>
            <a:off x="-35565" y="0"/>
            <a:ext cx="1779147" cy="786213"/>
          </a:xfrm>
          <a:prstGeom prst="rect">
            <a:avLst/>
          </a:prstGeom>
        </p:spPr>
      </p:pic>
      <p:sp>
        <p:nvSpPr>
          <p:cNvPr id="6" name="Text Placeholder 5"/>
          <p:cNvSpPr>
            <a:spLocks noGrp="1"/>
          </p:cNvSpPr>
          <p:nvPr>
            <p:ph type="body" sz="quarter" idx="10"/>
          </p:nvPr>
        </p:nvSpPr>
        <p:spPr>
          <a:xfrm>
            <a:off x="1008404" y="1606610"/>
            <a:ext cx="10434296" cy="4640204"/>
          </a:xfrm>
        </p:spPr>
        <p:txBody>
          <a:bodyPr/>
          <a:lstStyle>
            <a:lvl1pPr>
              <a:defRPr sz="2400">
                <a:solidFill>
                  <a:schemeClr val="tx1"/>
                </a:solidFill>
              </a:defRPr>
            </a:lvl1pPr>
            <a:lvl2pPr>
              <a:defRPr sz="2000">
                <a:solidFill>
                  <a:schemeClr val="tx1"/>
                </a:solidFill>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68727437"/>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9177" b="18322"/>
          <a:stretch/>
        </p:blipFill>
        <p:spPr>
          <a:xfrm>
            <a:off x="-35565" y="0"/>
            <a:ext cx="1779147" cy="786213"/>
          </a:xfrm>
          <a:prstGeom prst="rect">
            <a:avLst/>
          </a:prstGeom>
        </p:spPr>
      </p:pic>
    </p:spTree>
    <p:extLst>
      <p:ext uri="{BB962C8B-B14F-4D97-AF65-F5344CB8AC3E}">
        <p14:creationId xmlns:p14="http://schemas.microsoft.com/office/powerpoint/2010/main" val="2087162594"/>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9749" y="609612"/>
            <a:ext cx="130508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2805" y="609612"/>
            <a:ext cx="6926703"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60B92F-0F3D-4D85-9DB8-866D46A94891}"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1B5DE-7E20-4832-A582-FF1BB8883B86}" type="slidenum">
              <a:rPr lang="en-US" smtClean="0"/>
              <a:t>‹#›</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19177" b="18322"/>
          <a:stretch/>
        </p:blipFill>
        <p:spPr>
          <a:xfrm>
            <a:off x="-35565" y="0"/>
            <a:ext cx="1779147" cy="786213"/>
          </a:xfrm>
          <a:prstGeom prst="rect">
            <a:avLst/>
          </a:prstGeom>
        </p:spPr>
      </p:pic>
    </p:spTree>
    <p:extLst>
      <p:ext uri="{BB962C8B-B14F-4D97-AF65-F5344CB8AC3E}">
        <p14:creationId xmlns:p14="http://schemas.microsoft.com/office/powerpoint/2010/main" val="268148292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rgbClr val="00206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4216671737"/>
      </p:ext>
    </p:extLst>
  </p:cSld>
  <p:clrMapOvr>
    <a:masterClrMapping/>
  </p:clrMapOvr>
  <p:transition spd="slow">
    <p:fade/>
  </p:transition>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11284" y="-8468"/>
            <a:ext cx="12226407"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812808" y="609600"/>
            <a:ext cx="8463617" cy="13208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12801" y="2160590"/>
            <a:ext cx="8463619"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7011" y="6041375"/>
            <a:ext cx="912176"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0860B92F-0F3D-4D85-9DB8-866D46A94891}" type="datetimeFigureOut">
              <a:rPr lang="en-US" smtClean="0"/>
              <a:t>12/3/2019</a:t>
            </a:fld>
            <a:endParaRPr lang="en-US"/>
          </a:p>
        </p:txBody>
      </p:sp>
      <p:sp>
        <p:nvSpPr>
          <p:cNvPr id="5" name="Footer Placeholder 4"/>
          <p:cNvSpPr>
            <a:spLocks noGrp="1"/>
          </p:cNvSpPr>
          <p:nvPr>
            <p:ph type="ftr" sz="quarter" idx="3"/>
          </p:nvPr>
        </p:nvSpPr>
        <p:spPr>
          <a:xfrm>
            <a:off x="812803" y="6041375"/>
            <a:ext cx="6163964"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2905" y="6041375"/>
            <a:ext cx="683519" cy="365125"/>
          </a:xfrm>
          <a:prstGeom prst="rect">
            <a:avLst/>
          </a:prstGeom>
        </p:spPr>
        <p:txBody>
          <a:bodyPr vert="horz" lIns="91440" tIns="45720" rIns="91440" bIns="45720" rtlCol="0" anchor="ctr"/>
          <a:lstStyle>
            <a:lvl1pPr algn="r">
              <a:defRPr sz="675">
                <a:solidFill>
                  <a:schemeClr val="accent1"/>
                </a:solidFill>
              </a:defRPr>
            </a:lvl1pPr>
          </a:lstStyle>
          <a:p>
            <a:fld id="{25E1B5DE-7E20-4832-A582-FF1BB8883B86}" type="slidenum">
              <a:rPr lang="en-US" smtClean="0"/>
              <a:t>‹#›</a:t>
            </a:fld>
            <a:endParaRPr lang="en-US"/>
          </a:p>
        </p:txBody>
      </p:sp>
      <p:grpSp>
        <p:nvGrpSpPr>
          <p:cNvPr id="18" name="Group 17"/>
          <p:cNvGrpSpPr/>
          <p:nvPr userDrawn="1"/>
        </p:nvGrpSpPr>
        <p:grpSpPr>
          <a:xfrm flipH="1">
            <a:off x="-39013" y="-19049"/>
            <a:ext cx="12279696" cy="6877050"/>
            <a:chOff x="-57994" y="-19049"/>
            <a:chExt cx="9977254" cy="6877050"/>
          </a:xfrm>
        </p:grpSpPr>
        <p:sp>
          <p:nvSpPr>
            <p:cNvPr id="19" name="Rectangle 18"/>
            <p:cNvSpPr/>
            <p:nvPr/>
          </p:nvSpPr>
          <p:spPr>
            <a:xfrm>
              <a:off x="-18442" y="-19049"/>
              <a:ext cx="992444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013" dirty="0">
                <a:solidFill>
                  <a:prstClr val="white"/>
                </a:solidFill>
              </a:endParaRPr>
            </a:p>
          </p:txBody>
        </p:sp>
        <p:sp>
          <p:nvSpPr>
            <p:cNvPr id="20" name="Rectangle 19"/>
            <p:cNvSpPr/>
            <p:nvPr/>
          </p:nvSpPr>
          <p:spPr>
            <a:xfrm>
              <a:off x="-18442" y="-9604"/>
              <a:ext cx="9924441" cy="739190"/>
            </a:xfrm>
            <a:prstGeom prst="rect">
              <a:avLst/>
            </a:prstGeom>
            <a:solidFill>
              <a:srgbClr val="10253F">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a:solidFill>
                  <a:prstClr val="white"/>
                </a:solidFill>
              </a:endParaRPr>
            </a:p>
          </p:txBody>
        </p:sp>
        <p:sp>
          <p:nvSpPr>
            <p:cNvPr id="21" name="Rectangle 20"/>
            <p:cNvSpPr/>
            <p:nvPr/>
          </p:nvSpPr>
          <p:spPr>
            <a:xfrm>
              <a:off x="-57994" y="19051"/>
              <a:ext cx="8637077" cy="662452"/>
            </a:xfrm>
            <a:prstGeom prst="rect">
              <a:avLst/>
            </a:prstGeom>
            <a:solidFill>
              <a:srgbClr val="10253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lgn="ctr" fontAlgn="auto">
                <a:spcBef>
                  <a:spcPts val="0"/>
                </a:spcBef>
                <a:spcAft>
                  <a:spcPts val="0"/>
                </a:spcAft>
              </a:pPr>
              <a:endParaRPr lang="en-US" sz="1350" dirty="0">
                <a:solidFill>
                  <a:prstClr val="white"/>
                </a:solidFill>
              </a:endParaRPr>
            </a:p>
          </p:txBody>
        </p:sp>
        <p:grpSp>
          <p:nvGrpSpPr>
            <p:cNvPr id="22" name="Group 21"/>
            <p:cNvGrpSpPr/>
            <p:nvPr/>
          </p:nvGrpSpPr>
          <p:grpSpPr>
            <a:xfrm>
              <a:off x="20014" y="6529589"/>
              <a:ext cx="9899246" cy="328412"/>
              <a:chOff x="-15727" y="6529589"/>
              <a:chExt cx="9899246" cy="328412"/>
            </a:xfrm>
          </p:grpSpPr>
          <p:pic>
            <p:nvPicPr>
              <p:cNvPr id="24" name="Picture 2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flipV="1">
                <a:off x="432669" y="6536976"/>
                <a:ext cx="9022220" cy="246164"/>
              </a:xfrm>
              <a:prstGeom prst="rect">
                <a:avLst/>
              </a:prstGeom>
            </p:spPr>
          </p:pic>
          <p:sp>
            <p:nvSpPr>
              <p:cNvPr id="25" name="Round Single Corner Rectangle 24"/>
              <p:cNvSpPr/>
              <p:nvPr/>
            </p:nvSpPr>
            <p:spPr>
              <a:xfrm flipH="1">
                <a:off x="-15727" y="6529589"/>
                <a:ext cx="500112" cy="328412"/>
              </a:xfrm>
              <a:prstGeom prst="round1Rect">
                <a:avLst>
                  <a:gd name="adj" fmla="val 39869"/>
                </a:avLst>
              </a:prstGeom>
              <a:solidFill>
                <a:srgbClr val="102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900" dirty="0">
                  <a:solidFill>
                    <a:prstClr val="white"/>
                  </a:solidFill>
                  <a:latin typeface="Simplified Arabic" pitchFamily="18" charset="-78"/>
                  <a:cs typeface="Simplified Arabic" pitchFamily="18" charset="-78"/>
                </a:endParaRPr>
              </a:p>
            </p:txBody>
          </p:sp>
          <p:sp>
            <p:nvSpPr>
              <p:cNvPr id="26" name="Rectangle 25"/>
              <p:cNvSpPr/>
              <p:nvPr/>
            </p:nvSpPr>
            <p:spPr>
              <a:xfrm>
                <a:off x="494111" y="6812281"/>
                <a:ext cx="9389408" cy="45719"/>
              </a:xfrm>
              <a:prstGeom prst="rect">
                <a:avLst/>
              </a:prstGeom>
              <a:solidFill>
                <a:srgbClr val="102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dirty="0">
                  <a:solidFill>
                    <a:prstClr val="white"/>
                  </a:solidFill>
                </a:endParaRPr>
              </a:p>
            </p:txBody>
          </p:sp>
        </p:grpSp>
        <p:sp>
          <p:nvSpPr>
            <p:cNvPr id="23" name="Rectangle 22"/>
            <p:cNvSpPr/>
            <p:nvPr/>
          </p:nvSpPr>
          <p:spPr>
            <a:xfrm flipH="1">
              <a:off x="8773870" y="1"/>
              <a:ext cx="1145390" cy="6624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a:solidFill>
                  <a:prstClr val="white"/>
                </a:solidFill>
              </a:endParaRPr>
            </a:p>
          </p:txBody>
        </p:sp>
      </p:grpSp>
      <p:sp>
        <p:nvSpPr>
          <p:cNvPr id="28" name="TextBox 27"/>
          <p:cNvSpPr txBox="1"/>
          <p:nvPr/>
        </p:nvSpPr>
        <p:spPr>
          <a:xfrm>
            <a:off x="3" y="6569938"/>
            <a:ext cx="652127" cy="230832"/>
          </a:xfrm>
          <a:prstGeom prst="rect">
            <a:avLst/>
          </a:prstGeom>
          <a:noFill/>
        </p:spPr>
        <p:txBody>
          <a:bodyPr wrap="square" rtlCol="0">
            <a:spAutoFit/>
          </a:bodyPr>
          <a:lstStyle/>
          <a:p>
            <a:pPr algn="ctr" rtl="1" fontAlgn="auto">
              <a:spcBef>
                <a:spcPts val="0"/>
              </a:spcBef>
              <a:spcAft>
                <a:spcPts val="0"/>
              </a:spcAft>
            </a:pPr>
            <a:fld id="{549C89ED-CBA0-4689-8276-A4F416663895}" type="slidenum">
              <a:rPr lang="en-US" sz="900" smtClean="0">
                <a:solidFill>
                  <a:prstClr val="white"/>
                </a:solidFill>
                <a:latin typeface="Simplified Arabic" pitchFamily="18" charset="-78"/>
                <a:cs typeface="Simplified Arabic" pitchFamily="18" charset="-78"/>
              </a:rPr>
              <a:pPr algn="ctr" rtl="1" fontAlgn="auto">
                <a:spcBef>
                  <a:spcPts val="0"/>
                </a:spcBef>
                <a:spcAft>
                  <a:spcPts val="0"/>
                </a:spcAft>
              </a:pPr>
              <a:t>‹#›</a:t>
            </a:fld>
            <a:endParaRPr lang="en-US" sz="900" dirty="0">
              <a:solidFill>
                <a:prstClr val="white"/>
              </a:solidFill>
              <a:latin typeface="Simplified Arabic" pitchFamily="18" charset="-78"/>
              <a:cs typeface="Simplified Arabic" pitchFamily="18" charset="-78"/>
            </a:endParaRPr>
          </a:p>
        </p:txBody>
      </p:sp>
      <p:sp>
        <p:nvSpPr>
          <p:cNvPr id="29" name="TextBox 28"/>
          <p:cNvSpPr txBox="1"/>
          <p:nvPr/>
        </p:nvSpPr>
        <p:spPr>
          <a:xfrm>
            <a:off x="11592801" y="6569938"/>
            <a:ext cx="492051" cy="230832"/>
          </a:xfrm>
          <a:prstGeom prst="rect">
            <a:avLst/>
          </a:prstGeom>
          <a:noFill/>
        </p:spPr>
        <p:txBody>
          <a:bodyPr wrap="square" rtlCol="0">
            <a:spAutoFit/>
          </a:bodyPr>
          <a:lstStyle/>
          <a:p>
            <a:fld id="{48EE7CEF-BAD2-4F6C-9EE3-0DEBA041BA83}" type="slidenum">
              <a:rPr lang="en-US" sz="900" smtClean="0">
                <a:solidFill>
                  <a:schemeClr val="bg1"/>
                </a:solidFill>
                <a:latin typeface="Cambria" pitchFamily="18" charset="0"/>
              </a:rPr>
              <a:t>‹#›</a:t>
            </a:fld>
            <a:endParaRPr lang="en-US" sz="900" dirty="0">
              <a:solidFill>
                <a:schemeClr val="bg1"/>
              </a:solidFill>
              <a:latin typeface="Cambria" pitchFamily="18" charset="0"/>
            </a:endParaRPr>
          </a:p>
        </p:txBody>
      </p:sp>
    </p:spTree>
    <p:extLst>
      <p:ext uri="{BB962C8B-B14F-4D97-AF65-F5344CB8AC3E}">
        <p14:creationId xmlns:p14="http://schemas.microsoft.com/office/powerpoint/2010/main" val="1185517408"/>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2" r:id="rId4"/>
    <p:sldLayoutId id="2147483665" r:id="rId5"/>
    <p:sldLayoutId id="2147483666" r:id="rId6"/>
    <p:sldLayoutId id="2147483667" r:id="rId7"/>
  </p:sldLayoutIdLst>
  <p:transition spd="slow">
    <p:fade/>
  </p:transition>
  <p:timing>
    <p:tnLst>
      <p:par>
        <p:cTn id="1" dur="indefinite" restart="never" nodeType="tmRoot"/>
      </p:par>
    </p:tnLst>
  </p:timing>
  <p:txStyles>
    <p:titleStyle>
      <a:lvl1pPr algn="l" defTabSz="342892"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68" indent="-257168" algn="l" defTabSz="342892"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199" indent="-214308" algn="l" defTabSz="342892"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28" indent="-171446" algn="l" defTabSz="342892"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20"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12"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03"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795"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686"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577" indent="-171446" algn="l" defTabSz="342892"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6"/>
          <p:cNvSpPr>
            <a:spLocks noGrp="1"/>
          </p:cNvSpPr>
          <p:nvPr>
            <p:ph type="sldNum" sz="quarter" idx="4294967295"/>
          </p:nvPr>
        </p:nvSpPr>
        <p:spPr>
          <a:xfrm>
            <a:off x="10155238" y="6042026"/>
            <a:ext cx="512762" cy="365125"/>
          </a:xfrm>
        </p:spPr>
        <p:txBody>
          <a:bodyPr/>
          <a:lstStyle/>
          <a:p>
            <a:fld id="{71EF4372-A76B-429B-85BD-DA1F6027A4FE}" type="slidenum">
              <a:rPr lang="en-US" smtClean="0"/>
              <a:t>1</a:t>
            </a:fld>
            <a:endParaRPr lang="en-US"/>
          </a:p>
        </p:txBody>
      </p:sp>
      <p:sp>
        <p:nvSpPr>
          <p:cNvPr id="10" name="Rectangle 9"/>
          <p:cNvSpPr/>
          <p:nvPr/>
        </p:nvSpPr>
        <p:spPr>
          <a:xfrm>
            <a:off x="3537530" y="-36052"/>
            <a:ext cx="5625866" cy="1000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2394" t="14580" r="3246" b="12399"/>
          <a:stretch/>
        </p:blipFill>
        <p:spPr>
          <a:xfrm>
            <a:off x="9072581" y="0"/>
            <a:ext cx="3119419" cy="1706796"/>
          </a:xfrm>
          <a:prstGeom prst="rect">
            <a:avLst/>
          </a:prstGeom>
        </p:spPr>
      </p:pic>
      <p:sp>
        <p:nvSpPr>
          <p:cNvPr id="13" name="Title 1"/>
          <p:cNvSpPr>
            <a:spLocks noGrp="1"/>
          </p:cNvSpPr>
          <p:nvPr>
            <p:ph type="ctrTitle"/>
          </p:nvPr>
        </p:nvSpPr>
        <p:spPr>
          <a:xfrm>
            <a:off x="1168863" y="2261994"/>
            <a:ext cx="10363200" cy="1703177"/>
          </a:xfrm>
        </p:spPr>
        <p:txBody>
          <a:bodyPr anchor="t">
            <a:normAutofit/>
          </a:bodyPr>
          <a:lstStyle/>
          <a:p>
            <a:pPr defTabSz="457200">
              <a:spcBef>
                <a:spcPts val="0"/>
              </a:spcBef>
            </a:pPr>
            <a:r>
              <a:rPr lang="en-US" sz="3800" b="1" dirty="0" smtClean="0">
                <a:solidFill>
                  <a:prstClr val="black"/>
                </a:solidFill>
                <a:latin typeface="Times New Roman" panose="02020603050405020304" pitchFamily="18" charset="0"/>
                <a:ea typeface="Tahoma" panose="020B0604030504040204" pitchFamily="34" charset="0"/>
                <a:cs typeface="Times New Roman" panose="02020603050405020304" pitchFamily="18" charset="0"/>
              </a:rPr>
              <a:t>Household Poverty In Egypt</a:t>
            </a:r>
            <a:br>
              <a:rPr lang="en-US" sz="3800" b="1" dirty="0" smtClean="0">
                <a:solidFill>
                  <a:prstClr val="black"/>
                </a:solidFill>
                <a:latin typeface="Times New Roman" panose="02020603050405020304" pitchFamily="18" charset="0"/>
                <a:ea typeface="Tahoma" panose="020B0604030504040204" pitchFamily="34" charset="0"/>
                <a:cs typeface="Times New Roman" panose="02020603050405020304" pitchFamily="18" charset="0"/>
              </a:rPr>
            </a:br>
            <a:r>
              <a:rPr lang="en-US" sz="3800" b="1" dirty="0" smtClean="0">
                <a:solidFill>
                  <a:prstClr val="black"/>
                </a:solidFill>
                <a:latin typeface="Times New Roman" panose="02020603050405020304" pitchFamily="18" charset="0"/>
                <a:ea typeface="Tahoma" panose="020B0604030504040204" pitchFamily="34" charset="0"/>
                <a:cs typeface="Times New Roman" panose="02020603050405020304" pitchFamily="18" charset="0"/>
              </a:rPr>
              <a:t>Econometric Modeling and Policy Simulations</a:t>
            </a:r>
            <a:endParaRPr lang="en-US" sz="4800" dirty="0">
              <a:latin typeface="Times New Roman" panose="02020603050405020304" pitchFamily="18" charset="0"/>
              <a:cs typeface="Times New Roman" panose="02020603050405020304" pitchFamily="18" charset="0"/>
            </a:endParaRPr>
          </a:p>
        </p:txBody>
      </p:sp>
      <p:sp>
        <p:nvSpPr>
          <p:cNvPr id="5" name="Subtitle 4"/>
          <p:cNvSpPr>
            <a:spLocks noGrp="1"/>
          </p:cNvSpPr>
          <p:nvPr>
            <p:ph type="subTitle" idx="1"/>
          </p:nvPr>
        </p:nvSpPr>
        <p:spPr>
          <a:xfrm>
            <a:off x="1938068" y="4393179"/>
            <a:ext cx="9144000" cy="1655762"/>
          </a:xfrm>
        </p:spPr>
        <p:txBody>
          <a:bodyPr>
            <a:normAutofit fontScale="92500" lnSpcReduction="10000"/>
          </a:bodyPr>
          <a:lstStyle/>
          <a:p>
            <a:r>
              <a:rPr lang="en-US" smtClean="0">
                <a:solidFill>
                  <a:prstClr val="black"/>
                </a:solidFill>
                <a:latin typeface="Times New Roman" panose="02020603050405020304" pitchFamily="18" charset="0"/>
                <a:ea typeface="Tahoma" panose="020B0604030504040204" pitchFamily="34" charset="0"/>
                <a:cs typeface="Times New Roman" panose="02020603050405020304" pitchFamily="18" charset="0"/>
              </a:rPr>
              <a:t>Dr. Shereen Nosier</a:t>
            </a:r>
          </a:p>
          <a:p>
            <a:r>
              <a:rPr lang="en-US" smtClean="0">
                <a:solidFill>
                  <a:prstClr val="black"/>
                </a:solidFill>
                <a:latin typeface="Times New Roman" panose="02020603050405020304" pitchFamily="18" charset="0"/>
                <a:ea typeface="Tahoma" panose="020B0604030504040204" pitchFamily="34" charset="0"/>
                <a:cs typeface="Times New Roman" panose="02020603050405020304" pitchFamily="18" charset="0"/>
              </a:rPr>
              <a:t>Mohamed Mahrous, R.A</a:t>
            </a:r>
          </a:p>
          <a:p>
            <a:r>
              <a:rPr lang="en-US" smtClean="0">
                <a:solidFill>
                  <a:prstClr val="black"/>
                </a:solidFill>
                <a:latin typeface="Times New Roman" panose="02020603050405020304" pitchFamily="18" charset="0"/>
                <a:ea typeface="Tahoma" panose="020B0604030504040204" pitchFamily="34" charset="0"/>
                <a:cs typeface="Times New Roman" panose="02020603050405020304" pitchFamily="18" charset="0"/>
              </a:rPr>
              <a:t>Reham Salah, R.A </a:t>
            </a:r>
          </a:p>
          <a:p>
            <a:pPr defTabSz="457200">
              <a:spcBef>
                <a:spcPts val="0"/>
              </a:spcBef>
            </a:pPr>
            <a:endParaRPr lang="en-US" sz="1600" smtClean="0">
              <a:solidFill>
                <a:prstClr val="black"/>
              </a:solidFill>
              <a:latin typeface="Times New Roman" panose="02020603050405020304" pitchFamily="18" charset="0"/>
              <a:ea typeface="Tahoma" panose="020B0604030504040204" pitchFamily="34" charset="0"/>
              <a:cs typeface="Times New Roman" panose="02020603050405020304" pitchFamily="18" charset="0"/>
            </a:endParaRPr>
          </a:p>
          <a:p>
            <a:pPr defTabSz="457200">
              <a:spcBef>
                <a:spcPts val="0"/>
              </a:spcBef>
            </a:pPr>
            <a:r>
              <a:rPr lang="en-US" sz="1900" smtClean="0">
                <a:solidFill>
                  <a:prstClr val="black"/>
                </a:solidFill>
                <a:latin typeface="Times New Roman" panose="02020603050405020304" pitchFamily="18" charset="0"/>
                <a:ea typeface="Tahoma" panose="020B0604030504040204" pitchFamily="34" charset="0"/>
                <a:cs typeface="Times New Roman" panose="02020603050405020304" pitchFamily="18" charset="0"/>
              </a:rPr>
              <a:t>SIMAR, Bibliotheca Alexandrina</a:t>
            </a:r>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509" y="32618"/>
            <a:ext cx="2618366" cy="1871166"/>
          </a:xfrm>
          <a:prstGeom prst="rect">
            <a:avLst/>
          </a:prstGeom>
        </p:spPr>
      </p:pic>
    </p:spTree>
    <p:extLst>
      <p:ext uri="{BB962C8B-B14F-4D97-AF65-F5344CB8AC3E}">
        <p14:creationId xmlns:p14="http://schemas.microsoft.com/office/powerpoint/2010/main" val="313142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rmAutofit/>
          </a:bodyPr>
          <a:lstStyle/>
          <a:p>
            <a:pPr marL="0" indent="0">
              <a:lnSpc>
                <a:spcPct val="120000"/>
              </a:lnSpc>
              <a:spcBef>
                <a:spcPts val="0"/>
              </a:spcBef>
              <a:buNone/>
            </a:pPr>
            <a:endParaRPr lang="en-US" dirty="0" smtClean="0"/>
          </a:p>
          <a:p>
            <a:pPr>
              <a:spcBef>
                <a:spcPts val="0"/>
              </a:spcBef>
            </a:pPr>
            <a:r>
              <a:rPr lang="en-US" dirty="0" smtClean="0"/>
              <a:t>Percentage of poor households </a:t>
            </a:r>
            <a:r>
              <a:rPr lang="en-US" dirty="0" smtClean="0">
                <a:solidFill>
                  <a:srgbClr val="A40000"/>
                </a:solidFill>
              </a:rPr>
              <a:t>hikes</a:t>
            </a:r>
            <a:r>
              <a:rPr lang="en-US" dirty="0" smtClean="0"/>
              <a:t> as </a:t>
            </a:r>
            <a:r>
              <a:rPr lang="en-US" b="1" dirty="0" smtClean="0"/>
              <a:t>age of HH </a:t>
            </a:r>
            <a:r>
              <a:rPr lang="en-US" dirty="0" smtClean="0">
                <a:solidFill>
                  <a:srgbClr val="A40000"/>
                </a:solidFill>
              </a:rPr>
              <a:t>increases</a:t>
            </a:r>
            <a:r>
              <a:rPr lang="en-US" dirty="0" smtClean="0"/>
              <a:t> up to the age of </a:t>
            </a:r>
            <a:r>
              <a:rPr lang="en-US" b="1" dirty="0" smtClean="0">
                <a:solidFill>
                  <a:srgbClr val="92D050"/>
                </a:solidFill>
              </a:rPr>
              <a:t>50</a:t>
            </a:r>
            <a:r>
              <a:rPr lang="en-US" dirty="0" smtClean="0"/>
              <a:t> and then decreases.</a:t>
            </a:r>
          </a:p>
          <a:p>
            <a:pPr>
              <a:lnSpc>
                <a:spcPct val="120000"/>
              </a:lnSpc>
              <a:spcBef>
                <a:spcPts val="0"/>
              </a:spcBef>
            </a:pPr>
            <a:endParaRPr lang="en-US" dirty="0" smtClean="0"/>
          </a:p>
          <a:p>
            <a:pPr>
              <a:spcBef>
                <a:spcPts val="0"/>
              </a:spcBef>
            </a:pPr>
            <a:r>
              <a:rPr lang="en-US" dirty="0" smtClean="0"/>
              <a:t>In </a:t>
            </a:r>
            <a:r>
              <a:rPr lang="en-US" b="1" dirty="0" smtClean="0"/>
              <a:t>2015</a:t>
            </a:r>
            <a:r>
              <a:rPr lang="en-US" dirty="0" smtClean="0"/>
              <a:t>, almost </a:t>
            </a:r>
            <a:r>
              <a:rPr lang="en-US" b="1" dirty="0" smtClean="0">
                <a:solidFill>
                  <a:srgbClr val="92D050"/>
                </a:solidFill>
              </a:rPr>
              <a:t>31.7%</a:t>
            </a:r>
            <a:r>
              <a:rPr lang="en-US" dirty="0" smtClean="0"/>
              <a:t> and </a:t>
            </a:r>
            <a:r>
              <a:rPr lang="en-US" b="1" dirty="0" smtClean="0">
                <a:solidFill>
                  <a:srgbClr val="92D050"/>
                </a:solidFill>
              </a:rPr>
              <a:t>29.1%</a:t>
            </a:r>
            <a:r>
              <a:rPr lang="en-US" dirty="0" smtClean="0"/>
              <a:t> from households headed by individuals in the </a:t>
            </a:r>
            <a:r>
              <a:rPr lang="en-US" dirty="0"/>
              <a:t>two age groups (</a:t>
            </a:r>
            <a:r>
              <a:rPr lang="en-US" b="1" dirty="0">
                <a:solidFill>
                  <a:srgbClr val="92D050"/>
                </a:solidFill>
              </a:rPr>
              <a:t>30–40</a:t>
            </a:r>
            <a:r>
              <a:rPr lang="en-US" dirty="0"/>
              <a:t> and </a:t>
            </a:r>
            <a:r>
              <a:rPr lang="en-US" b="1" dirty="0">
                <a:solidFill>
                  <a:srgbClr val="92D050"/>
                </a:solidFill>
              </a:rPr>
              <a:t>40–50</a:t>
            </a:r>
            <a:r>
              <a:rPr lang="en-US" dirty="0"/>
              <a:t>) </a:t>
            </a:r>
            <a:r>
              <a:rPr lang="en-US" dirty="0" smtClean="0"/>
              <a:t>are found to be </a:t>
            </a:r>
            <a:r>
              <a:rPr lang="en-US" dirty="0" smtClean="0">
                <a:solidFill>
                  <a:srgbClr val="A40000"/>
                </a:solidFill>
              </a:rPr>
              <a:t>poor</a:t>
            </a:r>
            <a:r>
              <a:rPr lang="en-US" dirty="0" smtClean="0"/>
              <a:t>. Which is </a:t>
            </a:r>
            <a:r>
              <a:rPr lang="en-US" dirty="0"/>
              <a:t>the </a:t>
            </a:r>
            <a:r>
              <a:rPr lang="en-US" dirty="0">
                <a:solidFill>
                  <a:srgbClr val="A40000"/>
                </a:solidFill>
              </a:rPr>
              <a:t>highest</a:t>
            </a:r>
            <a:r>
              <a:rPr lang="en-US" dirty="0"/>
              <a:t> poverty incidence among other </a:t>
            </a:r>
            <a:r>
              <a:rPr lang="en-US" dirty="0" smtClean="0"/>
              <a:t>households.</a:t>
            </a:r>
          </a:p>
          <a:p>
            <a:pPr marL="0" indent="0">
              <a:spcBef>
                <a:spcPts val="0"/>
              </a:spcBef>
              <a:buNone/>
            </a:pPr>
            <a:endParaRPr lang="en-US" dirty="0" smtClean="0"/>
          </a:p>
          <a:p>
            <a:endParaRPr lang="en-US" dirty="0"/>
          </a:p>
        </p:txBody>
      </p:sp>
      <p:sp>
        <p:nvSpPr>
          <p:cNvPr id="4" name="Rectangle 3"/>
          <p:cNvSpPr/>
          <p:nvPr/>
        </p:nvSpPr>
        <p:spPr>
          <a:xfrm>
            <a:off x="1618118" y="-110260"/>
            <a:ext cx="9109420" cy="742511"/>
          </a:xfrm>
          <a:prstGeom prst="rect">
            <a:avLst/>
          </a:prstGeom>
        </p:spPr>
        <p:txBody>
          <a:bodyPr wrap="square">
            <a:spAutoFit/>
          </a:bodyPr>
          <a:lstStyle/>
          <a:p>
            <a:pPr lvl="0" algn="ctr" defTabSz="342892">
              <a:lnSpc>
                <a:spcPct val="150000"/>
              </a:lnSpc>
              <a:spcBef>
                <a:spcPct val="0"/>
              </a:spcBef>
            </a:pPr>
            <a:r>
              <a:rPr lang="en-US" sz="3000" b="1" dirty="0">
                <a:solidFill>
                  <a:schemeClr val="bg1"/>
                </a:solidFill>
                <a:latin typeface="+mj-lt"/>
                <a:ea typeface="+mj-ea"/>
                <a:cs typeface="+mj-cs"/>
              </a:rPr>
              <a:t>Demographic</a:t>
            </a:r>
            <a:r>
              <a:rPr lang="en-US" sz="3200" b="1" dirty="0">
                <a:solidFill>
                  <a:schemeClr val="bg1"/>
                </a:solidFill>
              </a:rPr>
              <a:t> </a:t>
            </a:r>
            <a:r>
              <a:rPr lang="en-US" sz="3200" b="1" dirty="0" smtClean="0">
                <a:solidFill>
                  <a:schemeClr val="bg1"/>
                </a:solidFill>
              </a:rPr>
              <a:t>Factor</a:t>
            </a:r>
            <a:r>
              <a:rPr lang="en-US" sz="3000" b="1" dirty="0" smtClean="0">
                <a:solidFill>
                  <a:schemeClr val="bg1"/>
                </a:solidFill>
                <a:latin typeface="+mj-lt"/>
                <a:ea typeface="+mj-ea"/>
                <a:cs typeface="+mj-cs"/>
              </a:rPr>
              <a:t>s</a:t>
            </a:r>
            <a:endParaRPr lang="en-US" sz="3000" b="1" dirty="0">
              <a:solidFill>
                <a:schemeClr val="bg1"/>
              </a:solidFill>
              <a:latin typeface="+mj-lt"/>
              <a:ea typeface="+mj-ea"/>
              <a:cs typeface="+mj-cs"/>
            </a:endParaRPr>
          </a:p>
        </p:txBody>
      </p:sp>
    </p:spTree>
    <p:extLst>
      <p:ext uri="{BB962C8B-B14F-4D97-AF65-F5344CB8AC3E}">
        <p14:creationId xmlns:p14="http://schemas.microsoft.com/office/powerpoint/2010/main" val="13950871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1821" y="681058"/>
            <a:ext cx="9590980" cy="880323"/>
          </a:xfrm>
        </p:spPr>
        <p:txBody>
          <a:bodyPr anchor="ctr">
            <a:normAutofit/>
          </a:bodyPr>
          <a:lstStyle/>
          <a:p>
            <a:r>
              <a:rPr lang="en-US" sz="2800" b="0" dirty="0" smtClean="0">
                <a:solidFill>
                  <a:srgbClr val="002060"/>
                </a:solidFill>
              </a:rPr>
              <a:t>Industry and Sector of Employment of HH</a:t>
            </a:r>
            <a:endParaRPr lang="en-US" sz="2800" b="0" dirty="0">
              <a:solidFill>
                <a:srgbClr val="002060"/>
              </a:solidFill>
            </a:endParaRPr>
          </a:p>
        </p:txBody>
      </p:sp>
      <p:sp>
        <p:nvSpPr>
          <p:cNvPr id="3" name="Text Placeholder 2"/>
          <p:cNvSpPr>
            <a:spLocks noGrp="1"/>
          </p:cNvSpPr>
          <p:nvPr>
            <p:ph type="body" sz="quarter" idx="10"/>
          </p:nvPr>
        </p:nvSpPr>
        <p:spPr>
          <a:xfrm>
            <a:off x="639390" y="5342625"/>
            <a:ext cx="10821598" cy="1105470"/>
          </a:xfrm>
        </p:spPr>
        <p:txBody>
          <a:bodyPr>
            <a:normAutofit fontScale="92500" lnSpcReduction="20000"/>
          </a:bodyPr>
          <a:lstStyle/>
          <a:p>
            <a:pPr>
              <a:spcBef>
                <a:spcPts val="1200"/>
              </a:spcBef>
            </a:pPr>
            <a:endParaRPr lang="en-US" dirty="0" smtClean="0"/>
          </a:p>
          <a:p>
            <a:pPr>
              <a:spcBef>
                <a:spcPts val="1200"/>
              </a:spcBef>
              <a:buClr>
                <a:srgbClr val="FFC000"/>
              </a:buClr>
            </a:pPr>
            <a:r>
              <a:rPr lang="en-US" dirty="0" smtClean="0"/>
              <a:t>All poverty measures exhibit </a:t>
            </a:r>
            <a:r>
              <a:rPr lang="en-US" dirty="0" smtClean="0">
                <a:solidFill>
                  <a:srgbClr val="A40000"/>
                </a:solidFill>
              </a:rPr>
              <a:t>low levels </a:t>
            </a:r>
            <a:r>
              <a:rPr lang="en-US" dirty="0" smtClean="0"/>
              <a:t>for households headed by individuals who work in the </a:t>
            </a:r>
            <a:r>
              <a:rPr lang="en-US" dirty="0" smtClean="0">
                <a:solidFill>
                  <a:srgbClr val="A40000"/>
                </a:solidFill>
              </a:rPr>
              <a:t>public sector </a:t>
            </a:r>
            <a:r>
              <a:rPr lang="en-US" dirty="0" smtClean="0"/>
              <a:t>than other sectors, followed by </a:t>
            </a:r>
            <a:r>
              <a:rPr lang="en-US" dirty="0" smtClean="0">
                <a:solidFill>
                  <a:srgbClr val="A40000"/>
                </a:solidFill>
              </a:rPr>
              <a:t>government sector</a:t>
            </a:r>
            <a:r>
              <a:rPr lang="en-US" dirty="0" smtClean="0"/>
              <a:t>.</a:t>
            </a:r>
          </a:p>
          <a:p>
            <a:endParaRPr lang="en-US" dirty="0" smtClean="0"/>
          </a:p>
          <a:p>
            <a:pPr marL="0" indent="0">
              <a:buNone/>
            </a:pPr>
            <a:endParaRPr lang="en-US" dirty="0"/>
          </a:p>
        </p:txBody>
      </p:sp>
      <p:sp>
        <p:nvSpPr>
          <p:cNvPr id="4" name="Rectangle 3"/>
          <p:cNvSpPr/>
          <p:nvPr/>
        </p:nvSpPr>
        <p:spPr>
          <a:xfrm>
            <a:off x="1941018" y="127060"/>
            <a:ext cx="8463620" cy="553998"/>
          </a:xfrm>
          <a:prstGeom prst="rect">
            <a:avLst/>
          </a:prstGeom>
        </p:spPr>
        <p:txBody>
          <a:bodyPr wrap="square">
            <a:spAutoFit/>
          </a:bodyPr>
          <a:lstStyle/>
          <a:p>
            <a:pPr lvl="0" algn="ctr"/>
            <a:r>
              <a:rPr lang="en-US" sz="3000" b="1" dirty="0" smtClean="0">
                <a:solidFill>
                  <a:schemeClr val="bg1"/>
                </a:solidFill>
                <a:latin typeface="+mj-lt"/>
                <a:ea typeface="+mj-ea"/>
                <a:cs typeface="+mj-cs"/>
              </a:rPr>
              <a:t>Employment Status:2015</a:t>
            </a:r>
            <a:endParaRPr lang="en-US" sz="3000" b="1" dirty="0">
              <a:solidFill>
                <a:schemeClr val="bg1"/>
              </a:solidFill>
              <a:latin typeface="+mj-lt"/>
              <a:ea typeface="+mj-ea"/>
              <a:cs typeface="+mj-cs"/>
            </a:endParaRPr>
          </a:p>
        </p:txBody>
      </p:sp>
      <p:graphicFrame>
        <p:nvGraphicFramePr>
          <p:cNvPr id="5" name="Chart 4"/>
          <p:cNvGraphicFramePr/>
          <p:nvPr>
            <p:extLst>
              <p:ext uri="{D42A27DB-BD31-4B8C-83A1-F6EECF244321}">
                <p14:modId xmlns:p14="http://schemas.microsoft.com/office/powerpoint/2010/main" val="4255608013"/>
              </p:ext>
            </p:extLst>
          </p:nvPr>
        </p:nvGraphicFramePr>
        <p:xfrm>
          <a:off x="2294626" y="1659146"/>
          <a:ext cx="8355311"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7" name="Right Arrow Callout 6"/>
          <p:cNvSpPr/>
          <p:nvPr/>
        </p:nvSpPr>
        <p:spPr>
          <a:xfrm>
            <a:off x="252323" y="2605715"/>
            <a:ext cx="1802995" cy="1692575"/>
          </a:xfrm>
          <a:prstGeom prst="rightArrow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solidFill>
                  <a:schemeClr val="tx1"/>
                </a:solidFill>
              </a:rPr>
              <a:t>Industry of Employment of </a:t>
            </a:r>
            <a:r>
              <a:rPr lang="en-US" sz="1400" dirty="0" smtClean="0">
                <a:solidFill>
                  <a:schemeClr val="tx1"/>
                </a:solidFill>
              </a:rPr>
              <a:t>HH</a:t>
            </a:r>
            <a:endParaRPr lang="en-US" sz="1400" dirty="0">
              <a:solidFill>
                <a:schemeClr val="tx1"/>
              </a:solidFill>
            </a:endParaRPr>
          </a:p>
        </p:txBody>
      </p:sp>
    </p:spTree>
    <p:extLst>
      <p:ext uri="{BB962C8B-B14F-4D97-AF65-F5344CB8AC3E}">
        <p14:creationId xmlns:p14="http://schemas.microsoft.com/office/powerpoint/2010/main" val="2075841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750"/>
                                        <p:tgtEl>
                                          <p:spTgt spid="2"/>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750"/>
                                        <p:tgtEl>
                                          <p:spTgt spid="7"/>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down)">
                                      <p:cBhvr>
                                        <p:cTn id="20"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Graphic spid="5" grpId="0">
        <p:bldAsOne/>
      </p:bldGraphic>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9019" y="1173192"/>
            <a:ext cx="8384876" cy="621102"/>
          </a:xfrm>
          <a:effectLst>
            <a:glow rad="635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nchor="ctr">
            <a:noAutofit/>
          </a:bodyPr>
          <a:lstStyle/>
          <a:p>
            <a:r>
              <a:rPr lang="en-US" sz="2000" b="0" dirty="0"/>
              <a:t>Headcount Ratio of Households Based on Head’s Educational </a:t>
            </a:r>
            <a:r>
              <a:rPr lang="en-US" sz="2000" b="0" dirty="0" smtClean="0"/>
              <a:t>Level</a:t>
            </a:r>
            <a:endParaRPr lang="en-US" sz="2000" b="0" dirty="0"/>
          </a:p>
        </p:txBody>
      </p:sp>
      <p:graphicFrame>
        <p:nvGraphicFramePr>
          <p:cNvPr id="4" name="Chart 3"/>
          <p:cNvGraphicFramePr/>
          <p:nvPr>
            <p:extLst>
              <p:ext uri="{D42A27DB-BD31-4B8C-83A1-F6EECF244321}">
                <p14:modId xmlns:p14="http://schemas.microsoft.com/office/powerpoint/2010/main" val="3837721632"/>
              </p:ext>
            </p:extLst>
          </p:nvPr>
        </p:nvGraphicFramePr>
        <p:xfrm>
          <a:off x="1639019" y="2009955"/>
          <a:ext cx="8384876" cy="361446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1759789" y="77530"/>
            <a:ext cx="10084279"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white"/>
                </a:solidFill>
                <a:effectLst/>
                <a:uLnTx/>
                <a:uFillTx/>
                <a:latin typeface="Times New Roman"/>
                <a:ea typeface="+mn-ea"/>
                <a:cs typeface="Times New Roman"/>
              </a:rPr>
              <a:t>Education Status:2015</a:t>
            </a:r>
            <a:endParaRPr kumimoji="0" lang="en-US" sz="3200" b="1"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7" name="Rounded Rectangle 6"/>
          <p:cNvSpPr/>
          <p:nvPr/>
        </p:nvSpPr>
        <p:spPr>
          <a:xfrm>
            <a:off x="8019288" y="4315968"/>
            <a:ext cx="1225296" cy="1060704"/>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09623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125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AsOne/>
      </p:bldGraphic>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80028" y="1699231"/>
            <a:ext cx="10058400" cy="3566160"/>
          </a:xfrm>
          <a:prstGeom prst="rect">
            <a:avLst/>
          </a:prstGeom>
        </p:spPr>
        <p:txBody>
          <a:bodyPr anchor="ctr"/>
          <a:lstStyle>
            <a:lvl1pPr algn="l" defTabSz="342892"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dirty="0" smtClean="0">
                <a:solidFill>
                  <a:schemeClr val="tx1"/>
                </a:solidFill>
              </a:rPr>
              <a:t>Models’</a:t>
            </a:r>
            <a:r>
              <a:rPr lang="en-US" sz="4800" dirty="0" smtClean="0">
                <a:solidFill>
                  <a:schemeClr val="tx1"/>
                </a:solidFill>
              </a:rPr>
              <a:t> </a:t>
            </a:r>
            <a:r>
              <a:rPr lang="en-US" sz="4800" b="1" dirty="0">
                <a:solidFill>
                  <a:schemeClr val="tx1"/>
                </a:solidFill>
              </a:rPr>
              <a:t>Specification</a:t>
            </a:r>
            <a:r>
              <a:rPr lang="en-US" sz="4800" dirty="0" smtClean="0">
                <a:solidFill>
                  <a:schemeClr val="tx1"/>
                </a:solidFill>
              </a:rPr>
              <a:t> </a:t>
            </a:r>
            <a:endParaRPr lang="en-US" sz="4800" dirty="0">
              <a:solidFill>
                <a:schemeClr val="tx1"/>
              </a:solidFill>
            </a:endParaRPr>
          </a:p>
        </p:txBody>
      </p:sp>
    </p:spTree>
    <p:extLst>
      <p:ext uri="{BB962C8B-B14F-4D97-AF65-F5344CB8AC3E}">
        <p14:creationId xmlns:p14="http://schemas.microsoft.com/office/powerpoint/2010/main" val="2370849823"/>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1580" y="84934"/>
            <a:ext cx="9850643" cy="625523"/>
          </a:xfrm>
        </p:spPr>
        <p:txBody>
          <a:bodyPr>
            <a:normAutofit/>
          </a:bodyPr>
          <a:lstStyle/>
          <a:p>
            <a:pPr algn="ctr"/>
            <a:r>
              <a:rPr lang="en-US" dirty="0" smtClean="0"/>
              <a:t>Fixed Effects Regression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4770" y="2743508"/>
                <a:ext cx="11217321" cy="2786024"/>
              </a:xfrm>
            </p:spPr>
            <p:txBody>
              <a:bodyPr>
                <a:noAutofit/>
              </a:bodyPr>
              <a:lstStyle/>
              <a:p>
                <a:pPr>
                  <a:lnSpc>
                    <a:spcPct val="200000"/>
                  </a:lnSpc>
                </a:pPr>
                <a14:m>
                  <m:oMath xmlns:m="http://schemas.openxmlformats.org/officeDocument/2006/math">
                    <m:sSub>
                      <m:sSubPr>
                        <m:ctrlPr>
                          <a:rPr lang="en-US" sz="240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𝐿𝑛</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𝐶</m:t>
                        </m:r>
                      </m:e>
                      <m:sub>
                        <m:r>
                          <a:rPr lang="en-US" sz="2400" i="1">
                            <a:solidFill>
                              <a:schemeClr val="tx1"/>
                            </a:solidFill>
                            <a:latin typeface="Cambria Math" panose="02040503050406030204" pitchFamily="18" charset="0"/>
                          </a:rPr>
                          <m:t>𝑖</m:t>
                        </m:r>
                      </m:sub>
                    </m:sSub>
                    <m:r>
                      <a:rPr lang="en-US" sz="2400" i="1">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ea typeface="Cambria Math" panose="02040503050406030204" pitchFamily="18" charset="0"/>
                          </a:rPr>
                          <m:t>𝛽</m:t>
                        </m:r>
                      </m:e>
                      <m:sub>
                        <m:r>
                          <a:rPr lang="en-US" sz="2400" i="1">
                            <a:solidFill>
                              <a:schemeClr val="tx1"/>
                            </a:solidFill>
                            <a:latin typeface="Cambria Math" panose="02040503050406030204" pitchFamily="18" charset="0"/>
                            <a:ea typeface="Cambria Math" panose="02040503050406030204" pitchFamily="18" charset="0"/>
                          </a:rPr>
                          <m:t>1</m:t>
                        </m:r>
                      </m:sub>
                    </m:sSub>
                    <m:r>
                      <a:rPr lang="en-US" sz="2400" i="1">
                        <a:solidFill>
                          <a:schemeClr val="tx1"/>
                        </a:solidFill>
                        <a:latin typeface="Cambria Math" panose="02040503050406030204" pitchFamily="18" charset="0"/>
                      </a:rPr>
                      <m:t> </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𝐹𝑠𝑖𝑧𝑒</m:t>
                        </m:r>
                      </m:e>
                      <m:sub>
                        <m:r>
                          <a:rPr lang="en-US" sz="2400" i="1">
                            <a:solidFill>
                              <a:schemeClr val="tx1"/>
                            </a:solidFill>
                            <a:latin typeface="Cambria Math" panose="02040503050406030204" pitchFamily="18" charset="0"/>
                          </a:rPr>
                          <m:t>𝑖</m:t>
                        </m:r>
                      </m:sub>
                    </m:sSub>
                    <m:r>
                      <a:rPr lang="en-US" sz="2400" i="1">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ea typeface="Cambria Math" panose="02040503050406030204" pitchFamily="18" charset="0"/>
                          </a:rPr>
                          <m:t>𝛽</m:t>
                        </m:r>
                      </m:e>
                      <m:sub>
                        <m:r>
                          <a:rPr lang="en-US" sz="2400" i="1">
                            <a:solidFill>
                              <a:schemeClr val="tx1"/>
                            </a:solidFill>
                            <a:latin typeface="Cambria Math" panose="02040503050406030204" pitchFamily="18" charset="0"/>
                            <a:ea typeface="Cambria Math" panose="02040503050406030204" pitchFamily="18" charset="0"/>
                          </a:rPr>
                          <m:t>2</m:t>
                        </m:r>
                      </m:sub>
                    </m:sSub>
                    <m:r>
                      <a:rPr lang="en-US" sz="2400" i="1">
                        <a:solidFill>
                          <a:schemeClr val="tx1"/>
                        </a:solidFill>
                        <a:latin typeface="Cambria Math" panose="02040503050406030204" pitchFamily="18" charset="0"/>
                      </a:rPr>
                      <m:t> </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𝐸𝑎𝑟𝑛𝑒𝑟𝑠</m:t>
                        </m:r>
                      </m:e>
                      <m:sub>
                        <m:r>
                          <a:rPr lang="en-US" sz="2400" i="1">
                            <a:solidFill>
                              <a:schemeClr val="tx1"/>
                            </a:solidFill>
                            <a:latin typeface="Cambria Math" panose="02040503050406030204" pitchFamily="18" charset="0"/>
                          </a:rPr>
                          <m:t>𝑖</m:t>
                        </m:r>
                      </m:sub>
                    </m:sSub>
                    <m:r>
                      <a:rPr lang="en-US" sz="2400" i="1">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ea typeface="Cambria Math" panose="02040503050406030204" pitchFamily="18" charset="0"/>
                          </a:rPr>
                          <m:t>𝛽</m:t>
                        </m:r>
                      </m:e>
                      <m:sub>
                        <m:r>
                          <a:rPr lang="en-US" sz="2400" i="1">
                            <a:solidFill>
                              <a:schemeClr val="tx1"/>
                            </a:solidFill>
                            <a:latin typeface="Cambria Math" panose="02040503050406030204" pitchFamily="18" charset="0"/>
                            <a:ea typeface="Cambria Math" panose="02040503050406030204" pitchFamily="18" charset="0"/>
                          </a:rPr>
                          <m:t>3</m:t>
                        </m:r>
                      </m:sub>
                    </m:sSub>
                    <m:r>
                      <a:rPr lang="en-US" sz="2400" i="1">
                        <a:solidFill>
                          <a:schemeClr val="tx1"/>
                        </a:solidFill>
                        <a:latin typeface="Cambria Math" panose="02040503050406030204" pitchFamily="18" charset="0"/>
                      </a:rPr>
                      <m:t> </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𝐴𝐺𝐸</m:t>
                        </m:r>
                      </m:e>
                      <m:sub>
                        <m:r>
                          <a:rPr lang="en-US" sz="2400" i="1">
                            <a:solidFill>
                              <a:schemeClr val="tx1"/>
                            </a:solidFill>
                            <a:latin typeface="Cambria Math" panose="02040503050406030204" pitchFamily="18" charset="0"/>
                          </a:rPr>
                          <m:t>𝑖</m:t>
                        </m:r>
                      </m:sub>
                    </m:sSub>
                    <m:r>
                      <a:rPr lang="en-US" sz="2400" i="1">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ea typeface="Cambria Math" panose="02040503050406030204" pitchFamily="18" charset="0"/>
                          </a:rPr>
                          <m:t>𝛽</m:t>
                        </m:r>
                      </m:e>
                      <m:sub>
                        <m:r>
                          <a:rPr lang="en-US" sz="2400" i="1">
                            <a:solidFill>
                              <a:schemeClr val="tx1"/>
                            </a:solidFill>
                            <a:latin typeface="Cambria Math" panose="02040503050406030204" pitchFamily="18" charset="0"/>
                            <a:ea typeface="Cambria Math" panose="02040503050406030204" pitchFamily="18" charset="0"/>
                          </a:rPr>
                          <m:t>4</m:t>
                        </m:r>
                      </m:sub>
                    </m:sSub>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𝑅𝑒𝑠𝑖𝑑</m:t>
                        </m:r>
                      </m:e>
                      <m:sub>
                        <m:r>
                          <a:rPr lang="en-US" sz="2400" i="1">
                            <a:solidFill>
                              <a:schemeClr val="tx1"/>
                            </a:solidFill>
                            <a:latin typeface="Cambria Math" panose="02040503050406030204" pitchFamily="18" charset="0"/>
                          </a:rPr>
                          <m:t>𝑖</m:t>
                        </m:r>
                      </m:sub>
                    </m:sSub>
                    <m:r>
                      <a:rPr lang="en-US" sz="2400" i="1">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ea typeface="Cambria Math" panose="02040503050406030204" pitchFamily="18" charset="0"/>
                          </a:rPr>
                          <m:t>𝛽</m:t>
                        </m:r>
                      </m:e>
                      <m:sub>
                        <m:r>
                          <a:rPr lang="en-US" sz="2400" i="1">
                            <a:solidFill>
                              <a:schemeClr val="tx1"/>
                            </a:solidFill>
                            <a:latin typeface="Cambria Math" panose="02040503050406030204" pitchFamily="18" charset="0"/>
                            <a:ea typeface="Cambria Math" panose="02040503050406030204" pitchFamily="18" charset="0"/>
                          </a:rPr>
                          <m:t>5</m:t>
                        </m:r>
                      </m:sub>
                    </m:sSub>
                    <m:r>
                      <a:rPr lang="en-US" sz="2400" i="1">
                        <a:solidFill>
                          <a:schemeClr val="tx1"/>
                        </a:solidFill>
                        <a:latin typeface="Cambria Math" panose="02040503050406030204" pitchFamily="18" charset="0"/>
                      </a:rPr>
                      <m:t> </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𝑆𝐸𝑋</m:t>
                        </m:r>
                      </m:e>
                      <m:sub>
                        <m:r>
                          <a:rPr lang="en-US" sz="2400" i="1">
                            <a:solidFill>
                              <a:schemeClr val="tx1"/>
                            </a:solidFill>
                            <a:latin typeface="Cambria Math" panose="02040503050406030204" pitchFamily="18" charset="0"/>
                          </a:rPr>
                          <m:t>𝑖</m:t>
                        </m:r>
                      </m:sub>
                    </m:sSub>
                    <m:r>
                      <a:rPr lang="en-US" sz="2400" i="1">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ea typeface="Cambria Math" panose="02040503050406030204" pitchFamily="18" charset="0"/>
                          </a:rPr>
                          <m:t>𝛽</m:t>
                        </m:r>
                      </m:e>
                      <m:sub>
                        <m:r>
                          <a:rPr lang="en-US" sz="2400" i="1">
                            <a:solidFill>
                              <a:schemeClr val="tx1"/>
                            </a:solidFill>
                            <a:latin typeface="Cambria Math" panose="02040503050406030204" pitchFamily="18" charset="0"/>
                            <a:ea typeface="Cambria Math" panose="02040503050406030204" pitchFamily="18" charset="0"/>
                          </a:rPr>
                          <m:t>6</m:t>
                        </m:r>
                      </m:sub>
                    </m:sSub>
                    <m:r>
                      <a:rPr lang="en-US" sz="2400" i="1">
                        <a:solidFill>
                          <a:schemeClr val="tx1"/>
                        </a:solidFill>
                        <a:latin typeface="Cambria Math" panose="02040503050406030204" pitchFamily="18" charset="0"/>
                      </a:rPr>
                      <m:t> </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𝐸𝑚𝑝𝑙</m:t>
                        </m:r>
                        <m:r>
                          <a:rPr lang="en-US" sz="2400" b="0" i="1" smtClean="0">
                            <a:solidFill>
                              <a:schemeClr val="tx1"/>
                            </a:solidFill>
                            <a:latin typeface="Cambria Math" panose="02040503050406030204" pitchFamily="18" charset="0"/>
                          </a:rPr>
                          <m:t>𝑜𝑦</m:t>
                        </m:r>
                      </m:e>
                      <m:sub>
                        <m:r>
                          <a:rPr lang="en-US" sz="2400" i="1">
                            <a:solidFill>
                              <a:schemeClr val="tx1"/>
                            </a:solidFill>
                            <a:latin typeface="Cambria Math" panose="02040503050406030204" pitchFamily="18" charset="0"/>
                          </a:rPr>
                          <m:t>𝑖</m:t>
                        </m:r>
                      </m:sub>
                    </m:sSub>
                    <m:r>
                      <a:rPr lang="en-US" sz="2400" i="1">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ea typeface="Cambria Math" panose="02040503050406030204" pitchFamily="18" charset="0"/>
                          </a:rPr>
                          <m:t>𝛽</m:t>
                        </m:r>
                      </m:e>
                      <m:sub>
                        <m:r>
                          <a:rPr lang="en-US" sz="2400" i="1">
                            <a:solidFill>
                              <a:schemeClr val="tx1"/>
                            </a:solidFill>
                            <a:latin typeface="Cambria Math" panose="02040503050406030204" pitchFamily="18" charset="0"/>
                            <a:ea typeface="Cambria Math" panose="02040503050406030204" pitchFamily="18" charset="0"/>
                          </a:rPr>
                          <m:t>7</m:t>
                        </m:r>
                      </m:sub>
                    </m:sSub>
                    <m:r>
                      <a:rPr lang="en-US" sz="2400" i="1">
                        <a:solidFill>
                          <a:schemeClr val="tx1"/>
                        </a:solidFill>
                        <a:latin typeface="Cambria Math" panose="02040503050406030204" pitchFamily="18" charset="0"/>
                      </a:rPr>
                      <m:t> </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𝐼𝑛𝑑𝑢𝑠</m:t>
                        </m:r>
                      </m:e>
                      <m:sub>
                        <m:r>
                          <a:rPr lang="en-US" sz="2400" i="1">
                            <a:solidFill>
                              <a:schemeClr val="tx1"/>
                            </a:solidFill>
                            <a:latin typeface="Cambria Math" panose="02040503050406030204" pitchFamily="18" charset="0"/>
                          </a:rPr>
                          <m:t>𝑖</m:t>
                        </m:r>
                      </m:sub>
                    </m:sSub>
                    <m:r>
                      <a:rPr lang="en-US" sz="2400" i="1">
                        <a:solidFill>
                          <a:schemeClr val="tx1"/>
                        </a:solidFill>
                        <a:latin typeface="Cambria Math" panose="02040503050406030204" pitchFamily="18" charset="0"/>
                      </a:rPr>
                      <m:t>+ </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ea typeface="Cambria Math" panose="02040503050406030204" pitchFamily="18" charset="0"/>
                          </a:rPr>
                          <m:t>𝛽</m:t>
                        </m:r>
                      </m:e>
                      <m:sub>
                        <m:r>
                          <a:rPr lang="en-US" sz="2400" i="1">
                            <a:solidFill>
                              <a:schemeClr val="tx1"/>
                            </a:solidFill>
                            <a:latin typeface="Cambria Math" panose="02040503050406030204" pitchFamily="18" charset="0"/>
                            <a:ea typeface="Cambria Math" panose="02040503050406030204" pitchFamily="18" charset="0"/>
                          </a:rPr>
                          <m:t>8</m:t>
                        </m:r>
                      </m:sub>
                    </m:sSub>
                    <m:sSub>
                      <m:sSubPr>
                        <m:ctrlPr>
                          <a:rPr lang="en-US" sz="2400" i="1">
                            <a:solidFill>
                              <a:schemeClr val="tx1"/>
                            </a:solidFill>
                            <a:latin typeface="Cambria Math" panose="02040503050406030204" pitchFamily="18" charset="0"/>
                            <a:ea typeface="Cambria Math" panose="02040503050406030204" pitchFamily="18" charset="0"/>
                          </a:rPr>
                        </m:ctrlPr>
                      </m:sSubPr>
                      <m:e>
                        <m:r>
                          <a:rPr lang="en-US" sz="2400" i="1">
                            <a:solidFill>
                              <a:schemeClr val="tx1"/>
                            </a:solidFill>
                            <a:latin typeface="Cambria Math" panose="02040503050406030204" pitchFamily="18" charset="0"/>
                          </a:rPr>
                          <m:t>𝑀𝑎𝑟𝑆𝑡𝑎𝑡</m:t>
                        </m:r>
                      </m:e>
                      <m:sub>
                        <m:r>
                          <a:rPr lang="en-US" sz="2400" i="1">
                            <a:solidFill>
                              <a:schemeClr val="tx1"/>
                            </a:solidFill>
                            <a:latin typeface="Cambria Math" panose="02040503050406030204" pitchFamily="18" charset="0"/>
                            <a:ea typeface="Cambria Math" panose="02040503050406030204" pitchFamily="18" charset="0"/>
                          </a:rPr>
                          <m:t>𝑖</m:t>
                        </m:r>
                      </m:sub>
                    </m:sSub>
                    <m:r>
                      <a:rPr lang="en-US" sz="2400" b="0" i="1" smtClean="0">
                        <a:solidFill>
                          <a:schemeClr val="tx1"/>
                        </a:solidFill>
                        <a:latin typeface="Cambria Math" panose="02040503050406030204" pitchFamily="18" charset="0"/>
                        <a:ea typeface="Cambria Math" panose="02040503050406030204" pitchFamily="18" charset="0"/>
                      </a:rPr>
                      <m:t>+ </m:t>
                    </m:r>
                    <m:sSub>
                      <m:sSubPr>
                        <m:ctrlPr>
                          <a:rPr lang="en-US" sz="2400" b="0" i="1" smtClean="0">
                            <a:solidFill>
                              <a:schemeClr val="tx1"/>
                            </a:solidFill>
                            <a:latin typeface="Cambria Math" panose="02040503050406030204" pitchFamily="18" charset="0"/>
                            <a:ea typeface="Cambria Math" panose="02040503050406030204" pitchFamily="18" charset="0"/>
                          </a:rPr>
                        </m:ctrlPr>
                      </m:sSubPr>
                      <m:e>
                        <m:r>
                          <a:rPr lang="en-US" sz="2400" b="0" i="1" smtClean="0">
                            <a:solidFill>
                              <a:schemeClr val="tx1"/>
                            </a:solidFill>
                            <a:latin typeface="Cambria Math" panose="02040503050406030204" pitchFamily="18" charset="0"/>
                            <a:ea typeface="Cambria Math" panose="02040503050406030204" pitchFamily="18" charset="0"/>
                          </a:rPr>
                          <m:t>𝛽</m:t>
                        </m:r>
                      </m:e>
                      <m:sub>
                        <m:r>
                          <a:rPr lang="en-US" sz="2400" b="0" i="1" smtClean="0">
                            <a:solidFill>
                              <a:schemeClr val="tx1"/>
                            </a:solidFill>
                            <a:latin typeface="Cambria Math" panose="02040503050406030204" pitchFamily="18" charset="0"/>
                            <a:ea typeface="Cambria Math" panose="02040503050406030204" pitchFamily="18" charset="0"/>
                          </a:rPr>
                          <m:t>9</m:t>
                        </m:r>
                      </m:sub>
                    </m:sSub>
                    <m:sSub>
                      <m:sSubPr>
                        <m:ctrlPr>
                          <a:rPr lang="en-US" sz="2400" b="0" i="1" smtClean="0">
                            <a:solidFill>
                              <a:schemeClr val="tx1"/>
                            </a:solidFill>
                            <a:latin typeface="Cambria Math" panose="02040503050406030204" pitchFamily="18" charset="0"/>
                            <a:ea typeface="Cambria Math" panose="02040503050406030204" pitchFamily="18" charset="0"/>
                          </a:rPr>
                        </m:ctrlPr>
                      </m:sSubPr>
                      <m:e>
                        <m:r>
                          <a:rPr lang="en-US" sz="2400" b="0" i="1" smtClean="0">
                            <a:solidFill>
                              <a:schemeClr val="tx1"/>
                            </a:solidFill>
                            <a:latin typeface="Cambria Math" panose="02040503050406030204" pitchFamily="18" charset="0"/>
                            <a:ea typeface="Cambria Math" panose="02040503050406030204" pitchFamily="18" charset="0"/>
                          </a:rPr>
                          <m:t>𝐸𝑚𝑝𝑙𝑆𝑝𝑜𝑢𝑠𝑒</m:t>
                        </m:r>
                      </m:e>
                      <m:sub>
                        <m:r>
                          <a:rPr lang="en-US" sz="2400" b="0" i="1" smtClean="0">
                            <a:solidFill>
                              <a:schemeClr val="tx1"/>
                            </a:solidFill>
                            <a:latin typeface="Cambria Math" panose="02040503050406030204" pitchFamily="18" charset="0"/>
                            <a:ea typeface="Cambria Math" panose="02040503050406030204" pitchFamily="18" charset="0"/>
                          </a:rPr>
                          <m:t>𝑖</m:t>
                        </m:r>
                      </m:sub>
                    </m:sSub>
                    <m:r>
                      <a:rPr lang="en-US" sz="2400" i="1">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ea typeface="Cambria Math" panose="02040503050406030204" pitchFamily="18" charset="0"/>
                          </a:rPr>
                          <m:t>𝛽</m:t>
                        </m:r>
                      </m:e>
                      <m:sub>
                        <m:r>
                          <a:rPr lang="en-US" sz="2400" b="0" i="1" smtClean="0">
                            <a:solidFill>
                              <a:schemeClr val="tx1"/>
                            </a:solidFill>
                            <a:latin typeface="Cambria Math" panose="02040503050406030204" pitchFamily="18" charset="0"/>
                            <a:ea typeface="Cambria Math" panose="02040503050406030204" pitchFamily="18" charset="0"/>
                          </a:rPr>
                          <m:t>10</m:t>
                        </m:r>
                      </m:sub>
                    </m:sSub>
                    <m:sSub>
                      <m:sSubPr>
                        <m:ctrlPr>
                          <a:rPr lang="en-US" sz="2400" i="1">
                            <a:solidFill>
                              <a:schemeClr val="tx1"/>
                            </a:solidFill>
                            <a:latin typeface="Cambria Math" panose="02040503050406030204" pitchFamily="18" charset="0"/>
                            <a:ea typeface="Cambria Math" panose="02040503050406030204" pitchFamily="18" charset="0"/>
                          </a:rPr>
                        </m:ctrlPr>
                      </m:sSubPr>
                      <m:e>
                        <m:r>
                          <a:rPr lang="en-US" sz="2400" b="0" i="1" smtClean="0">
                            <a:solidFill>
                              <a:schemeClr val="tx1"/>
                            </a:solidFill>
                            <a:latin typeface="Cambria Math" panose="02040503050406030204" pitchFamily="18" charset="0"/>
                            <a:ea typeface="Cambria Math" panose="02040503050406030204" pitchFamily="18" charset="0"/>
                          </a:rPr>
                          <m:t>𝑆𝑒𝑐𝑡𝑜𝑟</m:t>
                        </m:r>
                      </m:e>
                      <m:sub>
                        <m:r>
                          <a:rPr lang="en-US" sz="2400" i="1">
                            <a:solidFill>
                              <a:schemeClr val="tx1"/>
                            </a:solidFill>
                            <a:latin typeface="Cambria Math" panose="02040503050406030204" pitchFamily="18" charset="0"/>
                            <a:ea typeface="Cambria Math" panose="02040503050406030204" pitchFamily="18" charset="0"/>
                          </a:rPr>
                          <m:t>𝑖</m:t>
                        </m:r>
                      </m:sub>
                    </m:sSub>
                    <m:r>
                      <a:rPr lang="en-US" sz="2400" i="1">
                        <a:solidFill>
                          <a:schemeClr val="tx1"/>
                        </a:solidFill>
                        <a:latin typeface="Cambria Math" panose="02040503050406030204" pitchFamily="18" charset="0"/>
                      </a:rPr>
                      <m:t> +</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ea typeface="Cambria Math" panose="02040503050406030204" pitchFamily="18" charset="0"/>
                          </a:rPr>
                          <m:t>𝛽</m:t>
                        </m:r>
                      </m:e>
                      <m:sub>
                        <m:r>
                          <a:rPr lang="en-US" sz="2400" i="1">
                            <a:solidFill>
                              <a:schemeClr val="tx1"/>
                            </a:solidFill>
                            <a:latin typeface="Cambria Math" panose="02040503050406030204" pitchFamily="18" charset="0"/>
                          </a:rPr>
                          <m:t>1</m:t>
                        </m:r>
                        <m:r>
                          <a:rPr lang="en-US" sz="2400" b="0" i="1" smtClean="0">
                            <a:solidFill>
                              <a:schemeClr val="tx1"/>
                            </a:solidFill>
                            <a:latin typeface="Cambria Math" panose="02040503050406030204" pitchFamily="18" charset="0"/>
                          </a:rPr>
                          <m:t>1</m:t>
                        </m:r>
                      </m:sub>
                    </m:sSub>
                    <m:r>
                      <a:rPr lang="en-US" sz="2400" i="1">
                        <a:solidFill>
                          <a:schemeClr val="tx1"/>
                        </a:solidFill>
                        <a:latin typeface="Cambria Math" panose="02040503050406030204" pitchFamily="18" charset="0"/>
                      </a:rPr>
                      <m:t> </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𝑀𝑒𝑑𝐸𝑥𝑝</m:t>
                        </m:r>
                      </m:e>
                      <m:sub>
                        <m:r>
                          <a:rPr lang="en-US" sz="2400" i="1">
                            <a:solidFill>
                              <a:schemeClr val="tx1"/>
                            </a:solidFill>
                            <a:latin typeface="Cambria Math" panose="02040503050406030204" pitchFamily="18" charset="0"/>
                          </a:rPr>
                          <m:t>𝑖</m:t>
                        </m:r>
                      </m:sub>
                    </m:sSub>
                    <m:r>
                      <a:rPr lang="en-US" sz="2400" i="1">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ea typeface="Cambria Math" panose="02040503050406030204" pitchFamily="18" charset="0"/>
                          </a:rPr>
                          <m:t>𝛽</m:t>
                        </m:r>
                      </m:e>
                      <m:sub>
                        <m:r>
                          <a:rPr lang="en-US" sz="2400" i="1">
                            <a:solidFill>
                              <a:schemeClr val="tx1"/>
                            </a:solidFill>
                            <a:latin typeface="Cambria Math" panose="02040503050406030204" pitchFamily="18" charset="0"/>
                          </a:rPr>
                          <m:t>1</m:t>
                        </m:r>
                        <m:r>
                          <a:rPr lang="en-US" sz="2400" b="0" i="1" smtClean="0">
                            <a:solidFill>
                              <a:schemeClr val="tx1"/>
                            </a:solidFill>
                            <a:latin typeface="Cambria Math" panose="02040503050406030204" pitchFamily="18" charset="0"/>
                          </a:rPr>
                          <m:t>2</m:t>
                        </m:r>
                      </m:sub>
                    </m:sSub>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𝐷𝑒𝑝𝑅</m:t>
                        </m:r>
                      </m:e>
                      <m:sub>
                        <m:r>
                          <a:rPr lang="en-US" sz="2400" i="1">
                            <a:solidFill>
                              <a:schemeClr val="tx1"/>
                            </a:solidFill>
                            <a:latin typeface="Cambria Math" panose="02040503050406030204" pitchFamily="18" charset="0"/>
                          </a:rPr>
                          <m:t>𝑖</m:t>
                        </m:r>
                      </m:sub>
                    </m:sSub>
                    <m:r>
                      <a:rPr lang="en-US" sz="2400" i="1">
                        <a:solidFill>
                          <a:schemeClr val="tx1"/>
                        </a:solidFill>
                        <a:latin typeface="Cambria Math" panose="02040503050406030204" pitchFamily="18" charset="0"/>
                      </a:rPr>
                      <m:t> + </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ea typeface="Cambria Math" panose="02040503050406030204" pitchFamily="18" charset="0"/>
                          </a:rPr>
                          <m:t>𝛽</m:t>
                        </m:r>
                      </m:e>
                      <m:sub>
                        <m:r>
                          <a:rPr lang="en-US" sz="2400" i="1">
                            <a:solidFill>
                              <a:schemeClr val="tx1"/>
                            </a:solidFill>
                            <a:latin typeface="Cambria Math" panose="02040503050406030204" pitchFamily="18" charset="0"/>
                          </a:rPr>
                          <m:t>1</m:t>
                        </m:r>
                        <m:r>
                          <a:rPr lang="en-US" sz="2400" b="0" i="1" smtClean="0">
                            <a:solidFill>
                              <a:schemeClr val="tx1"/>
                            </a:solidFill>
                            <a:latin typeface="Cambria Math" panose="02040503050406030204" pitchFamily="18" charset="0"/>
                          </a:rPr>
                          <m:t>3</m:t>
                        </m:r>
                      </m:sub>
                    </m:sSub>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𝐼𝑛𝑐</m:t>
                        </m:r>
                        <m:r>
                          <a:rPr lang="en-US" sz="2400" b="0" i="1" smtClean="0">
                            <a:solidFill>
                              <a:schemeClr val="tx1"/>
                            </a:solidFill>
                            <a:latin typeface="Cambria Math" panose="02040503050406030204" pitchFamily="18" charset="0"/>
                          </a:rPr>
                          <m:t>𝑜𝑚𝑒𝑆𝑜𝑢𝑟𝑐𝑒</m:t>
                        </m:r>
                      </m:e>
                      <m:sub>
                        <m:r>
                          <a:rPr lang="en-US" sz="2400" i="1">
                            <a:solidFill>
                              <a:schemeClr val="tx1"/>
                            </a:solidFill>
                            <a:latin typeface="Cambria Math" panose="02040503050406030204" pitchFamily="18" charset="0"/>
                          </a:rPr>
                          <m:t>𝑖</m:t>
                        </m:r>
                      </m:sub>
                    </m:sSub>
                    <m:r>
                      <a:rPr lang="en-US" sz="2400" i="1">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ea typeface="Cambria Math" panose="02040503050406030204" pitchFamily="18" charset="0"/>
                          </a:rPr>
                          <m:t>𝛽</m:t>
                        </m:r>
                      </m:e>
                      <m:sub>
                        <m:r>
                          <a:rPr lang="en-US" sz="2400" i="1">
                            <a:solidFill>
                              <a:schemeClr val="tx1"/>
                            </a:solidFill>
                            <a:latin typeface="Cambria Math" panose="02040503050406030204" pitchFamily="18" charset="0"/>
                          </a:rPr>
                          <m:t>1</m:t>
                        </m:r>
                        <m:r>
                          <a:rPr lang="en-US" sz="2400" b="0" i="1" smtClean="0">
                            <a:solidFill>
                              <a:schemeClr val="tx1"/>
                            </a:solidFill>
                            <a:latin typeface="Cambria Math" panose="02040503050406030204" pitchFamily="18" charset="0"/>
                          </a:rPr>
                          <m:t>4</m:t>
                        </m:r>
                      </m:sub>
                    </m:sSub>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𝐸𝑑𝑢𝐿𝑒𝑣𝑒𝑙</m:t>
                        </m:r>
                      </m:e>
                      <m:sub>
                        <m:r>
                          <a:rPr lang="en-US" sz="2400" i="1">
                            <a:solidFill>
                              <a:schemeClr val="tx1"/>
                            </a:solidFill>
                            <a:latin typeface="Cambria Math" panose="02040503050406030204" pitchFamily="18" charset="0"/>
                          </a:rPr>
                          <m:t>𝑖</m:t>
                        </m:r>
                      </m:sub>
                    </m:sSub>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ea typeface="Cambria Math" panose="02040503050406030204" pitchFamily="18" charset="0"/>
                          </a:rPr>
                          <m:t>𝛼</m:t>
                        </m:r>
                      </m:e>
                      <m:sub>
                        <m:r>
                          <a:rPr lang="en-US" sz="2400" b="0" i="1" smtClean="0">
                            <a:solidFill>
                              <a:schemeClr val="tx1"/>
                            </a:solidFill>
                            <a:latin typeface="Cambria Math" panose="02040503050406030204" pitchFamily="18" charset="0"/>
                          </a:rPr>
                          <m:t>𝑖</m:t>
                        </m:r>
                      </m:sub>
                    </m:sSub>
                    <m:r>
                      <a:rPr lang="en-US" sz="2400" i="1">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 </m:t>
                    </m:r>
                    <m:sSub>
                      <m:sSubPr>
                        <m:ctrlPr>
                          <a:rPr lang="en-US" sz="2400" i="1">
                            <a:solidFill>
                              <a:schemeClr val="tx1"/>
                            </a:solidFill>
                            <a:latin typeface="Cambria Math" panose="02040503050406030204" pitchFamily="18" charset="0"/>
                            <a:ea typeface="Cambria Math" panose="02040503050406030204" pitchFamily="18" charset="0"/>
                          </a:rPr>
                        </m:ctrlPr>
                      </m:sSubPr>
                      <m:e>
                        <m:r>
                          <a:rPr lang="en-US" sz="2400" i="1">
                            <a:solidFill>
                              <a:schemeClr val="tx1"/>
                            </a:solidFill>
                            <a:latin typeface="Cambria Math" panose="02040503050406030204" pitchFamily="18" charset="0"/>
                            <a:ea typeface="Cambria Math" panose="02040503050406030204" pitchFamily="18" charset="0"/>
                          </a:rPr>
                          <m:t>𝜀</m:t>
                        </m:r>
                      </m:e>
                      <m:sub>
                        <m:r>
                          <a:rPr lang="en-US" sz="2400" i="1">
                            <a:solidFill>
                              <a:schemeClr val="tx1"/>
                            </a:solidFill>
                            <a:latin typeface="Cambria Math" panose="02040503050406030204" pitchFamily="18" charset="0"/>
                            <a:ea typeface="Cambria Math" panose="02040503050406030204" pitchFamily="18" charset="0"/>
                          </a:rPr>
                          <m:t>𝑖</m:t>
                        </m:r>
                      </m:sub>
                    </m:sSub>
                  </m:oMath>
                </a14:m>
                <a:endParaRPr lang="en-US" sz="2400" baseline="-25000"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4770" y="2743508"/>
                <a:ext cx="11217321" cy="2786024"/>
              </a:xfrm>
              <a:blipFill>
                <a:blip r:embed="rId2"/>
                <a:stretch>
                  <a:fillRect l="-435"/>
                </a:stretch>
              </a:blipFill>
            </p:spPr>
            <p:txBody>
              <a:bodyPr/>
              <a:lstStyle/>
              <a:p>
                <a:r>
                  <a:rPr lang="en-US">
                    <a:noFill/>
                  </a:rPr>
                  <a:t> </a:t>
                </a:r>
              </a:p>
            </p:txBody>
          </p:sp>
        </mc:Fallback>
      </mc:AlternateContent>
    </p:spTree>
    <p:extLst>
      <p:ext uri="{BB962C8B-B14F-4D97-AF65-F5344CB8AC3E}">
        <p14:creationId xmlns:p14="http://schemas.microsoft.com/office/powerpoint/2010/main" val="25109844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75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75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1666" y="84934"/>
            <a:ext cx="9850643" cy="625523"/>
          </a:xfrm>
        </p:spPr>
        <p:txBody>
          <a:bodyPr>
            <a:normAutofit/>
          </a:bodyPr>
          <a:lstStyle/>
          <a:p>
            <a:pPr algn="ctr"/>
            <a:r>
              <a:rPr lang="en-US" dirty="0" smtClean="0"/>
              <a:t>Logistic Regression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83392" y="2593408"/>
                <a:ext cx="11515951" cy="2936124"/>
              </a:xfrm>
            </p:spPr>
            <p:txBody>
              <a:bodyPr>
                <a:noAutofit/>
              </a:bodyPr>
              <a:lstStyle/>
              <a:p>
                <a:pPr>
                  <a:lnSpc>
                    <a:spcPct val="200000"/>
                  </a:lnSpc>
                </a:pPr>
                <a14:m>
                  <m:oMath xmlns:m="http://schemas.openxmlformats.org/officeDocument/2006/math">
                    <m:sSub>
                      <m:sSubPr>
                        <m:ctrlPr>
                          <a:rPr lang="en-US" sz="2400" i="1" smtClean="0">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𝑌</m:t>
                        </m:r>
                      </m:e>
                      <m:sub>
                        <m:r>
                          <a:rPr lang="en-US" sz="2400" i="1">
                            <a:solidFill>
                              <a:schemeClr val="tx1"/>
                            </a:solidFill>
                            <a:latin typeface="Cambria Math" panose="02040503050406030204" pitchFamily="18" charset="0"/>
                          </a:rPr>
                          <m:t>𝑖</m:t>
                        </m:r>
                      </m:sub>
                    </m:sSub>
                    <m:r>
                      <a:rPr lang="en-US" sz="2400" i="1">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ea typeface="Cambria Math" panose="02040503050406030204" pitchFamily="18" charset="0"/>
                          </a:rPr>
                          <m:t>𝛽</m:t>
                        </m:r>
                      </m:e>
                      <m:sub>
                        <m:r>
                          <a:rPr lang="en-US" sz="2400" i="1">
                            <a:solidFill>
                              <a:schemeClr val="tx1"/>
                            </a:solidFill>
                            <a:latin typeface="Cambria Math" panose="02040503050406030204" pitchFamily="18" charset="0"/>
                            <a:ea typeface="Cambria Math" panose="02040503050406030204" pitchFamily="18" charset="0"/>
                          </a:rPr>
                          <m:t>0</m:t>
                        </m:r>
                      </m:sub>
                    </m:sSub>
                    <m:r>
                      <a:rPr lang="en-US" sz="2400" b="0" i="1" smtClean="0">
                        <a:solidFill>
                          <a:schemeClr val="tx1"/>
                        </a:solidFill>
                        <a:latin typeface="Cambria Math" panose="02040503050406030204" pitchFamily="18" charset="0"/>
                        <a:ea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𝛽</m:t>
                        </m:r>
                      </m:e>
                      <m:sub>
                        <m:r>
                          <a:rPr lang="en-US" sz="2400" i="1">
                            <a:solidFill>
                              <a:schemeClr val="tx1"/>
                            </a:solidFill>
                            <a:latin typeface="Cambria Math" panose="02040503050406030204" pitchFamily="18" charset="0"/>
                          </a:rPr>
                          <m:t>1</m:t>
                        </m:r>
                      </m:sub>
                    </m:sSub>
                    <m:r>
                      <a:rPr lang="en-US" sz="2400" i="1">
                        <a:solidFill>
                          <a:schemeClr val="tx1"/>
                        </a:solidFill>
                        <a:latin typeface="Cambria Math" panose="02040503050406030204" pitchFamily="18" charset="0"/>
                      </a:rPr>
                      <m:t> </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𝐹𝑠𝑖𝑧𝑒</m:t>
                        </m:r>
                      </m:e>
                      <m:sub>
                        <m:r>
                          <a:rPr lang="en-US" sz="2400" i="1">
                            <a:solidFill>
                              <a:schemeClr val="tx1"/>
                            </a:solidFill>
                            <a:latin typeface="Cambria Math" panose="02040503050406030204" pitchFamily="18" charset="0"/>
                          </a:rPr>
                          <m:t>𝑖</m:t>
                        </m:r>
                      </m:sub>
                    </m:sSub>
                    <m:r>
                      <a:rPr lang="en-US" sz="2400" i="1">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𝛽</m:t>
                        </m:r>
                      </m:e>
                      <m:sub>
                        <m:r>
                          <a:rPr lang="en-US" sz="2400" i="1">
                            <a:solidFill>
                              <a:schemeClr val="tx1"/>
                            </a:solidFill>
                            <a:latin typeface="Cambria Math" panose="02040503050406030204" pitchFamily="18" charset="0"/>
                          </a:rPr>
                          <m:t>2</m:t>
                        </m:r>
                      </m:sub>
                    </m:sSub>
                    <m:r>
                      <a:rPr lang="en-US" sz="2400" i="1">
                        <a:solidFill>
                          <a:schemeClr val="tx1"/>
                        </a:solidFill>
                        <a:latin typeface="Cambria Math" panose="02040503050406030204" pitchFamily="18" charset="0"/>
                      </a:rPr>
                      <m:t> </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𝐸𝑎𝑟𝑛𝑒𝑟𝑠</m:t>
                        </m:r>
                      </m:e>
                      <m:sub>
                        <m:r>
                          <a:rPr lang="en-US" sz="2400" i="1">
                            <a:solidFill>
                              <a:schemeClr val="tx1"/>
                            </a:solidFill>
                            <a:latin typeface="Cambria Math" panose="02040503050406030204" pitchFamily="18" charset="0"/>
                          </a:rPr>
                          <m:t>𝑖</m:t>
                        </m:r>
                      </m:sub>
                    </m:sSub>
                    <m:r>
                      <a:rPr lang="en-US" sz="2400" i="1">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𝛽</m:t>
                        </m:r>
                      </m:e>
                      <m:sub>
                        <m:r>
                          <a:rPr lang="en-US" sz="2400" i="1">
                            <a:solidFill>
                              <a:schemeClr val="tx1"/>
                            </a:solidFill>
                            <a:latin typeface="Cambria Math" panose="02040503050406030204" pitchFamily="18" charset="0"/>
                          </a:rPr>
                          <m:t>3</m:t>
                        </m:r>
                      </m:sub>
                    </m:sSub>
                    <m:r>
                      <a:rPr lang="en-US" sz="2400" i="1">
                        <a:solidFill>
                          <a:schemeClr val="tx1"/>
                        </a:solidFill>
                        <a:latin typeface="Cambria Math" panose="02040503050406030204" pitchFamily="18" charset="0"/>
                      </a:rPr>
                      <m:t> </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𝐴𝐺𝐸</m:t>
                        </m:r>
                      </m:e>
                      <m:sub>
                        <m:r>
                          <a:rPr lang="en-US" sz="2400" i="1">
                            <a:solidFill>
                              <a:schemeClr val="tx1"/>
                            </a:solidFill>
                            <a:latin typeface="Cambria Math" panose="02040503050406030204" pitchFamily="18" charset="0"/>
                          </a:rPr>
                          <m:t>𝑖</m:t>
                        </m:r>
                      </m:sub>
                    </m:sSub>
                    <m:r>
                      <a:rPr lang="en-US" sz="2400" i="1">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𝛽</m:t>
                        </m:r>
                      </m:e>
                      <m:sub>
                        <m:r>
                          <a:rPr lang="en-US" sz="2400" i="1">
                            <a:solidFill>
                              <a:schemeClr val="tx1"/>
                            </a:solidFill>
                            <a:latin typeface="Cambria Math" panose="02040503050406030204" pitchFamily="18" charset="0"/>
                          </a:rPr>
                          <m:t>4</m:t>
                        </m:r>
                      </m:sub>
                    </m:sSub>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𝑅𝑒𝑠𝑖𝑑</m:t>
                        </m:r>
                      </m:e>
                      <m:sub>
                        <m:r>
                          <a:rPr lang="en-US" sz="2400" i="1">
                            <a:solidFill>
                              <a:schemeClr val="tx1"/>
                            </a:solidFill>
                            <a:latin typeface="Cambria Math" panose="02040503050406030204" pitchFamily="18" charset="0"/>
                          </a:rPr>
                          <m:t>𝑖</m:t>
                        </m:r>
                      </m:sub>
                    </m:sSub>
                    <m:r>
                      <a:rPr lang="en-US" sz="2400" i="1">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𝛽</m:t>
                        </m:r>
                      </m:e>
                      <m:sub>
                        <m:r>
                          <a:rPr lang="en-US" sz="2400" i="1">
                            <a:solidFill>
                              <a:schemeClr val="tx1"/>
                            </a:solidFill>
                            <a:latin typeface="Cambria Math" panose="02040503050406030204" pitchFamily="18" charset="0"/>
                          </a:rPr>
                          <m:t>5</m:t>
                        </m:r>
                      </m:sub>
                    </m:sSub>
                    <m:r>
                      <a:rPr lang="en-US" sz="2400" i="1">
                        <a:solidFill>
                          <a:schemeClr val="tx1"/>
                        </a:solidFill>
                        <a:latin typeface="Cambria Math" panose="02040503050406030204" pitchFamily="18" charset="0"/>
                      </a:rPr>
                      <m:t> </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𝑆𝐸𝑋</m:t>
                        </m:r>
                      </m:e>
                      <m:sub>
                        <m:r>
                          <a:rPr lang="en-US" sz="2400" i="1">
                            <a:solidFill>
                              <a:schemeClr val="tx1"/>
                            </a:solidFill>
                            <a:latin typeface="Cambria Math" panose="02040503050406030204" pitchFamily="18" charset="0"/>
                          </a:rPr>
                          <m:t>𝑖</m:t>
                        </m:r>
                      </m:sub>
                    </m:sSub>
                    <m:r>
                      <a:rPr lang="en-US" sz="2400" i="1">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𝛽</m:t>
                        </m:r>
                      </m:e>
                      <m:sub>
                        <m:r>
                          <a:rPr lang="en-US" sz="2400" i="1">
                            <a:solidFill>
                              <a:schemeClr val="tx1"/>
                            </a:solidFill>
                            <a:latin typeface="Cambria Math" panose="02040503050406030204" pitchFamily="18" charset="0"/>
                          </a:rPr>
                          <m:t>6</m:t>
                        </m:r>
                      </m:sub>
                    </m:sSub>
                    <m:r>
                      <a:rPr lang="en-US" sz="2400" i="1">
                        <a:solidFill>
                          <a:schemeClr val="tx1"/>
                        </a:solidFill>
                        <a:latin typeface="Cambria Math" panose="02040503050406030204" pitchFamily="18" charset="0"/>
                      </a:rPr>
                      <m:t> </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𝐸𝑚𝑝𝑙𝑜𝑦</m:t>
                        </m:r>
                      </m:e>
                      <m:sub>
                        <m:r>
                          <a:rPr lang="en-US" sz="2400" i="1">
                            <a:solidFill>
                              <a:schemeClr val="tx1"/>
                            </a:solidFill>
                            <a:latin typeface="Cambria Math" panose="02040503050406030204" pitchFamily="18" charset="0"/>
                          </a:rPr>
                          <m:t>𝑖</m:t>
                        </m:r>
                      </m:sub>
                    </m:sSub>
                    <m:r>
                      <a:rPr lang="en-US" sz="2400" i="1">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𝛽</m:t>
                        </m:r>
                      </m:e>
                      <m:sub>
                        <m:r>
                          <a:rPr lang="en-US" sz="2400" i="1">
                            <a:solidFill>
                              <a:schemeClr val="tx1"/>
                            </a:solidFill>
                            <a:latin typeface="Cambria Math" panose="02040503050406030204" pitchFamily="18" charset="0"/>
                          </a:rPr>
                          <m:t>7</m:t>
                        </m:r>
                      </m:sub>
                    </m:sSub>
                    <m:r>
                      <a:rPr lang="en-US" sz="2400" i="1">
                        <a:solidFill>
                          <a:schemeClr val="tx1"/>
                        </a:solidFill>
                        <a:latin typeface="Cambria Math" panose="02040503050406030204" pitchFamily="18" charset="0"/>
                      </a:rPr>
                      <m:t> </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𝐼𝑛𝑑𝑢𝑠</m:t>
                        </m:r>
                      </m:e>
                      <m:sub>
                        <m:r>
                          <a:rPr lang="en-US" sz="2400" i="1">
                            <a:solidFill>
                              <a:schemeClr val="tx1"/>
                            </a:solidFill>
                            <a:latin typeface="Cambria Math" panose="02040503050406030204" pitchFamily="18" charset="0"/>
                          </a:rPr>
                          <m:t>𝑖</m:t>
                        </m:r>
                      </m:sub>
                    </m:sSub>
                    <m:r>
                      <a:rPr lang="en-US" sz="2400" i="1">
                        <a:solidFill>
                          <a:schemeClr val="tx1"/>
                        </a:solidFill>
                        <a:latin typeface="Cambria Math" panose="02040503050406030204" pitchFamily="18" charset="0"/>
                      </a:rPr>
                      <m:t>+ </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𝛽</m:t>
                        </m:r>
                      </m:e>
                      <m:sub>
                        <m:r>
                          <a:rPr lang="en-US" sz="2400" i="1">
                            <a:solidFill>
                              <a:schemeClr val="tx1"/>
                            </a:solidFill>
                            <a:latin typeface="Cambria Math" panose="02040503050406030204" pitchFamily="18" charset="0"/>
                          </a:rPr>
                          <m:t>8</m:t>
                        </m:r>
                      </m:sub>
                    </m:sSub>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𝑀𝑎𝑟𝑆𝑡𝑎𝑡</m:t>
                        </m:r>
                      </m:e>
                      <m:sub>
                        <m:r>
                          <a:rPr lang="en-US" sz="2400" i="1">
                            <a:solidFill>
                              <a:schemeClr val="tx1"/>
                            </a:solidFill>
                            <a:latin typeface="Cambria Math" panose="02040503050406030204" pitchFamily="18" charset="0"/>
                          </a:rPr>
                          <m:t>𝑖</m:t>
                        </m:r>
                      </m:sub>
                    </m:sSub>
                    <m:r>
                      <a:rPr lang="en-US" sz="2400" i="1">
                        <a:solidFill>
                          <a:schemeClr val="tx1"/>
                        </a:solidFill>
                        <a:latin typeface="Cambria Math" panose="02040503050406030204" pitchFamily="18" charset="0"/>
                      </a:rPr>
                      <m:t> +</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𝛽</m:t>
                        </m:r>
                      </m:e>
                      <m:sub>
                        <m:r>
                          <a:rPr lang="en-US" sz="2400" i="1">
                            <a:solidFill>
                              <a:schemeClr val="tx1"/>
                            </a:solidFill>
                            <a:latin typeface="Cambria Math" panose="02040503050406030204" pitchFamily="18" charset="0"/>
                          </a:rPr>
                          <m:t>9</m:t>
                        </m:r>
                      </m:sub>
                    </m:sSub>
                    <m:r>
                      <a:rPr lang="en-US" sz="2400" i="1">
                        <a:solidFill>
                          <a:schemeClr val="tx1"/>
                        </a:solidFill>
                        <a:latin typeface="Cambria Math" panose="02040503050406030204" pitchFamily="18" charset="0"/>
                      </a:rPr>
                      <m:t> </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𝐸𝑚𝑝𝑙𝑆𝑝𝑜𝑢𝑠𝑒</m:t>
                        </m:r>
                      </m:e>
                      <m:sub>
                        <m:r>
                          <a:rPr lang="en-US" sz="2400" i="1">
                            <a:solidFill>
                              <a:schemeClr val="tx1"/>
                            </a:solidFill>
                            <a:latin typeface="Cambria Math" panose="02040503050406030204" pitchFamily="18" charset="0"/>
                          </a:rPr>
                          <m:t>𝑖</m:t>
                        </m:r>
                      </m:sub>
                    </m:sSub>
                    <m:r>
                      <a:rPr lang="en-US" sz="2400" i="1">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𝛽</m:t>
                        </m:r>
                      </m:e>
                      <m:sub>
                        <m:r>
                          <a:rPr lang="en-US" sz="2400" i="1">
                            <a:solidFill>
                              <a:schemeClr val="tx1"/>
                            </a:solidFill>
                            <a:latin typeface="Cambria Math" panose="02040503050406030204" pitchFamily="18" charset="0"/>
                          </a:rPr>
                          <m:t>10</m:t>
                        </m:r>
                      </m:sub>
                    </m:sSub>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 </m:t>
                        </m:r>
                        <m:r>
                          <a:rPr lang="en-US" sz="2400" i="1">
                            <a:solidFill>
                              <a:schemeClr val="tx1"/>
                            </a:solidFill>
                            <a:latin typeface="Cambria Math" panose="02040503050406030204" pitchFamily="18" charset="0"/>
                          </a:rPr>
                          <m:t>𝑆𝑒𝑐𝑡𝑜𝑟</m:t>
                        </m:r>
                      </m:e>
                      <m:sub>
                        <m:r>
                          <a:rPr lang="en-US" sz="2400" i="1">
                            <a:solidFill>
                              <a:schemeClr val="tx1"/>
                            </a:solidFill>
                            <a:latin typeface="Cambria Math" panose="02040503050406030204" pitchFamily="18" charset="0"/>
                          </a:rPr>
                          <m:t>𝑖</m:t>
                        </m:r>
                      </m:sub>
                    </m:sSub>
                    <m:r>
                      <a:rPr lang="en-US" sz="2400" i="1">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𝛽</m:t>
                        </m:r>
                      </m:e>
                      <m:sub>
                        <m:r>
                          <a:rPr lang="en-US" sz="2400" i="1">
                            <a:solidFill>
                              <a:schemeClr val="tx1"/>
                            </a:solidFill>
                            <a:latin typeface="Cambria Math" panose="02040503050406030204" pitchFamily="18" charset="0"/>
                          </a:rPr>
                          <m:t>11</m:t>
                        </m:r>
                      </m:sub>
                    </m:sSub>
                    <m:r>
                      <a:rPr lang="en-US" sz="2400" i="1">
                        <a:solidFill>
                          <a:schemeClr val="tx1"/>
                        </a:solidFill>
                        <a:latin typeface="Cambria Math" panose="02040503050406030204" pitchFamily="18" charset="0"/>
                      </a:rPr>
                      <m:t> </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𝑀𝑒𝑑𝐸𝑥𝑝</m:t>
                        </m:r>
                      </m:e>
                      <m:sub>
                        <m:r>
                          <a:rPr lang="en-US" sz="2400" i="1">
                            <a:solidFill>
                              <a:schemeClr val="tx1"/>
                            </a:solidFill>
                            <a:latin typeface="Cambria Math" panose="02040503050406030204" pitchFamily="18" charset="0"/>
                          </a:rPr>
                          <m:t>𝑖</m:t>
                        </m:r>
                      </m:sub>
                    </m:sSub>
                    <m:r>
                      <a:rPr lang="en-US" sz="2400" i="1">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𝛽</m:t>
                        </m:r>
                      </m:e>
                      <m:sub>
                        <m:r>
                          <a:rPr lang="en-US" sz="2400" i="1">
                            <a:solidFill>
                              <a:schemeClr val="tx1"/>
                            </a:solidFill>
                            <a:latin typeface="Cambria Math" panose="02040503050406030204" pitchFamily="18" charset="0"/>
                          </a:rPr>
                          <m:t>12</m:t>
                        </m:r>
                      </m:sub>
                    </m:sSub>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𝐷𝑒𝑝𝑅</m:t>
                        </m:r>
                      </m:e>
                      <m:sub>
                        <m:r>
                          <a:rPr lang="en-US" sz="2400" i="1">
                            <a:solidFill>
                              <a:schemeClr val="tx1"/>
                            </a:solidFill>
                            <a:latin typeface="Cambria Math" panose="02040503050406030204" pitchFamily="18" charset="0"/>
                          </a:rPr>
                          <m:t>𝑖</m:t>
                        </m:r>
                      </m:sub>
                    </m:sSub>
                    <m:r>
                      <a:rPr lang="en-US" sz="2400" i="1">
                        <a:solidFill>
                          <a:schemeClr val="tx1"/>
                        </a:solidFill>
                        <a:latin typeface="Cambria Math" panose="02040503050406030204" pitchFamily="18" charset="0"/>
                      </a:rPr>
                      <m:t> + </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𝛽</m:t>
                        </m:r>
                      </m:e>
                      <m:sub>
                        <m:r>
                          <a:rPr lang="en-US" sz="2400" i="1">
                            <a:solidFill>
                              <a:schemeClr val="tx1"/>
                            </a:solidFill>
                            <a:latin typeface="Cambria Math" panose="02040503050406030204" pitchFamily="18" charset="0"/>
                          </a:rPr>
                          <m:t>13</m:t>
                        </m:r>
                      </m:sub>
                    </m:sSub>
                    <m:r>
                      <a:rPr lang="en-US" sz="2400" i="1">
                        <a:solidFill>
                          <a:schemeClr val="tx1"/>
                        </a:solidFill>
                        <a:latin typeface="Cambria Math" panose="02040503050406030204" pitchFamily="18" charset="0"/>
                      </a:rPr>
                      <m:t> </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𝐼𝑛𝑐𝑜𝑚𝑒𝑆𝑜𝑢𝑟𝑐𝑒</m:t>
                        </m:r>
                      </m:e>
                      <m:sub>
                        <m:r>
                          <a:rPr lang="en-US" sz="2400" i="1">
                            <a:solidFill>
                              <a:schemeClr val="tx1"/>
                            </a:solidFill>
                            <a:latin typeface="Cambria Math" panose="02040503050406030204" pitchFamily="18" charset="0"/>
                          </a:rPr>
                          <m:t>𝑖</m:t>
                        </m:r>
                      </m:sub>
                    </m:sSub>
                    <m:r>
                      <a:rPr lang="en-US" sz="2400" i="1">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𝛽</m:t>
                        </m:r>
                      </m:e>
                      <m:sub>
                        <m:r>
                          <a:rPr lang="en-US" sz="2400" i="1">
                            <a:solidFill>
                              <a:schemeClr val="tx1"/>
                            </a:solidFill>
                            <a:latin typeface="Cambria Math" panose="02040503050406030204" pitchFamily="18" charset="0"/>
                          </a:rPr>
                          <m:t>14</m:t>
                        </m:r>
                      </m:sub>
                    </m:sSub>
                    <m:r>
                      <a:rPr lang="en-US" sz="2400" i="1">
                        <a:solidFill>
                          <a:schemeClr val="tx1"/>
                        </a:solidFill>
                        <a:latin typeface="Cambria Math" panose="02040503050406030204" pitchFamily="18" charset="0"/>
                      </a:rPr>
                      <m:t> </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𝐸𝑑𝑢𝐿𝑒𝑣𝑒𝑙</m:t>
                        </m:r>
                      </m:e>
                      <m:sub>
                        <m:r>
                          <a:rPr lang="en-US" sz="2400" i="1">
                            <a:solidFill>
                              <a:schemeClr val="tx1"/>
                            </a:solidFill>
                            <a:latin typeface="Cambria Math" panose="02040503050406030204" pitchFamily="18" charset="0"/>
                          </a:rPr>
                          <m:t>𝑖</m:t>
                        </m:r>
                      </m:sub>
                    </m:sSub>
                    <m:r>
                      <a:rPr lang="en-US" sz="2400" b="0" i="1" smtClean="0">
                        <a:solidFill>
                          <a:schemeClr val="tx1"/>
                        </a:solidFill>
                        <a:latin typeface="Cambria Math" panose="02040503050406030204" pitchFamily="18" charset="0"/>
                        <a:ea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𝜀</m:t>
                        </m:r>
                      </m:e>
                      <m:sub>
                        <m:r>
                          <a:rPr lang="en-US" sz="2400" i="1">
                            <a:solidFill>
                              <a:schemeClr val="tx1"/>
                            </a:solidFill>
                            <a:latin typeface="Cambria Math" panose="02040503050406030204" pitchFamily="18" charset="0"/>
                          </a:rPr>
                          <m:t>𝑖</m:t>
                        </m:r>
                      </m:sub>
                    </m:sSub>
                  </m:oMath>
                </a14:m>
                <a:r>
                  <a:rPr lang="en-US" sz="2400" i="1" dirty="0">
                    <a:solidFill>
                      <a:schemeClr val="tx1"/>
                    </a:solidFill>
                    <a:latin typeface="Cambria Math" panose="02040503050406030204" pitchFamily="18" charset="0"/>
                  </a:rPr>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83392" y="2593408"/>
                <a:ext cx="11515951" cy="2936124"/>
              </a:xfrm>
              <a:blipFill>
                <a:blip r:embed="rId2"/>
                <a:stretch>
                  <a:fillRect l="-424"/>
                </a:stretch>
              </a:blipFill>
            </p:spPr>
            <p:txBody>
              <a:bodyPr/>
              <a:lstStyle/>
              <a:p>
                <a:r>
                  <a:rPr lang="en-US">
                    <a:noFill/>
                  </a:rPr>
                  <a:t> </a:t>
                </a:r>
              </a:p>
            </p:txBody>
          </p:sp>
        </mc:Fallback>
      </mc:AlternateContent>
    </p:spTree>
    <p:extLst>
      <p:ext uri="{BB962C8B-B14F-4D97-AF65-F5344CB8AC3E}">
        <p14:creationId xmlns:p14="http://schemas.microsoft.com/office/powerpoint/2010/main" val="20799398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75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75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6629" y="0"/>
            <a:ext cx="9604001" cy="580030"/>
          </a:xfrm>
        </p:spPr>
        <p:txBody>
          <a:bodyPr>
            <a:normAutofit/>
          </a:bodyPr>
          <a:lstStyle/>
          <a:p>
            <a:r>
              <a:rPr lang="en-US" sz="3000" dirty="0">
                <a:solidFill>
                  <a:schemeClr val="bg1"/>
                </a:solidFill>
              </a:rPr>
              <a:t>Regression Models’ Variables</a:t>
            </a:r>
          </a:p>
        </p:txBody>
      </p:sp>
      <p:graphicFrame>
        <p:nvGraphicFramePr>
          <p:cNvPr id="3" name="Table 2"/>
          <p:cNvGraphicFramePr>
            <a:graphicFrameLocks noGrp="1"/>
          </p:cNvGraphicFramePr>
          <p:nvPr>
            <p:extLst>
              <p:ext uri="{D42A27DB-BD31-4B8C-83A1-F6EECF244321}">
                <p14:modId xmlns:p14="http://schemas.microsoft.com/office/powerpoint/2010/main" val="1006333625"/>
              </p:ext>
            </p:extLst>
          </p:nvPr>
        </p:nvGraphicFramePr>
        <p:xfrm>
          <a:off x="189780" y="759124"/>
          <a:ext cx="11291980" cy="5957599"/>
        </p:xfrm>
        <a:graphic>
          <a:graphicData uri="http://schemas.openxmlformats.org/drawingml/2006/table">
            <a:tbl>
              <a:tblPr firstRow="1" firstCol="1" bandRow="1">
                <a:tableStyleId>{5C22544A-7EE6-4342-B048-85BDC9FD1C3A}</a:tableStyleId>
              </a:tblPr>
              <a:tblGrid>
                <a:gridCol w="2688934">
                  <a:extLst>
                    <a:ext uri="{9D8B030D-6E8A-4147-A177-3AD203B41FA5}">
                      <a16:colId xmlns:a16="http://schemas.microsoft.com/office/drawing/2014/main" xmlns="" val="748979617"/>
                    </a:ext>
                  </a:extLst>
                </a:gridCol>
                <a:gridCol w="1415649">
                  <a:extLst>
                    <a:ext uri="{9D8B030D-6E8A-4147-A177-3AD203B41FA5}">
                      <a16:colId xmlns:a16="http://schemas.microsoft.com/office/drawing/2014/main" xmlns="" val="1136962569"/>
                    </a:ext>
                  </a:extLst>
                </a:gridCol>
                <a:gridCol w="7187397">
                  <a:extLst>
                    <a:ext uri="{9D8B030D-6E8A-4147-A177-3AD203B41FA5}">
                      <a16:colId xmlns:a16="http://schemas.microsoft.com/office/drawing/2014/main" xmlns="" val="3049656194"/>
                    </a:ext>
                  </a:extLst>
                </a:gridCol>
              </a:tblGrid>
              <a:tr h="199218">
                <a:tc>
                  <a:txBody>
                    <a:bodyPr/>
                    <a:lstStyle/>
                    <a:p>
                      <a:pPr marL="0" marR="0" algn="ctr">
                        <a:lnSpc>
                          <a:spcPct val="106000"/>
                        </a:lnSpc>
                        <a:spcBef>
                          <a:spcPts val="0"/>
                        </a:spcBef>
                        <a:spcAft>
                          <a:spcPts val="0"/>
                        </a:spcAft>
                        <a:tabLst>
                          <a:tab pos="238125" algn="l"/>
                        </a:tabLst>
                      </a:pPr>
                      <a:r>
                        <a:rPr lang="en-US" sz="1200" kern="1200" dirty="0" smtClean="0">
                          <a:effectLst/>
                        </a:rPr>
                        <a:t>Variable Name</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9183" marR="59183" marT="0" marB="0" anchor="ctr"/>
                </a:tc>
                <a:tc>
                  <a:txBody>
                    <a:bodyPr/>
                    <a:lstStyle/>
                    <a:p>
                      <a:pPr marL="0" marR="0" algn="ctr">
                        <a:lnSpc>
                          <a:spcPct val="106000"/>
                        </a:lnSpc>
                        <a:spcBef>
                          <a:spcPts val="0"/>
                        </a:spcBef>
                        <a:spcAft>
                          <a:spcPts val="0"/>
                        </a:spcAft>
                      </a:pPr>
                      <a:r>
                        <a:rPr lang="en-US" sz="1200" kern="1200" dirty="0">
                          <a:effectLst/>
                        </a:rPr>
                        <a:t>Type</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9183" marR="59183" marT="0" marB="0" anchor="ctr"/>
                </a:tc>
                <a:tc>
                  <a:txBody>
                    <a:bodyPr/>
                    <a:lstStyle/>
                    <a:p>
                      <a:pPr marL="0" marR="0" algn="ctr">
                        <a:lnSpc>
                          <a:spcPct val="106000"/>
                        </a:lnSpc>
                        <a:spcBef>
                          <a:spcPts val="0"/>
                        </a:spcBef>
                        <a:spcAft>
                          <a:spcPts val="0"/>
                        </a:spcAft>
                      </a:pPr>
                      <a:r>
                        <a:rPr lang="en-US" sz="1200" kern="1200" dirty="0">
                          <a:effectLst/>
                        </a:rPr>
                        <a:t>Specification</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9183" marR="59183" marT="0" marB="0" anchor="ctr"/>
                </a:tc>
                <a:extLst>
                  <a:ext uri="{0D108BD9-81ED-4DB2-BD59-A6C34878D82A}">
                    <a16:rowId xmlns:a16="http://schemas.microsoft.com/office/drawing/2014/main" xmlns="" val="3529978263"/>
                  </a:ext>
                </a:extLst>
              </a:tr>
              <a:tr h="307510">
                <a:tc gridSpan="3">
                  <a:txBody>
                    <a:bodyPr/>
                    <a:lstStyle/>
                    <a:p>
                      <a:pPr marL="0" marR="0" algn="ctr">
                        <a:lnSpc>
                          <a:spcPct val="106000"/>
                        </a:lnSpc>
                        <a:spcBef>
                          <a:spcPts val="0"/>
                        </a:spcBef>
                        <a:spcAft>
                          <a:spcPts val="0"/>
                        </a:spcAft>
                      </a:pPr>
                      <a:r>
                        <a:rPr lang="en-US" sz="1200" kern="1200" dirty="0">
                          <a:effectLst/>
                        </a:rPr>
                        <a:t>Dependent Variables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9183" marR="59183"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273217663"/>
                  </a:ext>
                </a:extLst>
              </a:tr>
              <a:tr h="267095">
                <a:tc>
                  <a:txBody>
                    <a:bodyPr/>
                    <a:lstStyle/>
                    <a:p>
                      <a:pPr marL="0" marR="0" algn="ctr">
                        <a:lnSpc>
                          <a:spcPct val="106000"/>
                        </a:lnSpc>
                        <a:spcBef>
                          <a:spcPts val="0"/>
                        </a:spcBef>
                        <a:spcAft>
                          <a:spcPts val="0"/>
                        </a:spcAft>
                        <a:tabLst>
                          <a:tab pos="238125" algn="l"/>
                        </a:tabLst>
                      </a:pPr>
                      <a:r>
                        <a:rPr lang="en-US" sz="1200" kern="1200" dirty="0">
                          <a:effectLst/>
                        </a:rPr>
                        <a:t>Consumption expenditures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9183" marR="59183" marT="0" marB="0" anchor="ctr"/>
                </a:tc>
                <a:tc>
                  <a:txBody>
                    <a:bodyPr/>
                    <a:lstStyle/>
                    <a:p>
                      <a:pPr marL="0" marR="0" algn="ctr">
                        <a:lnSpc>
                          <a:spcPct val="106000"/>
                        </a:lnSpc>
                        <a:spcBef>
                          <a:spcPts val="0"/>
                        </a:spcBef>
                        <a:spcAft>
                          <a:spcPts val="0"/>
                        </a:spcAft>
                      </a:pPr>
                      <a:r>
                        <a:rPr lang="en-US" sz="1200" kern="1200" dirty="0" smtClean="0">
                          <a:effectLst/>
                        </a:rPr>
                        <a:t>Numerical</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9183" marR="59183" marT="0" marB="0" anchor="ctr"/>
                </a:tc>
                <a:tc>
                  <a:txBody>
                    <a:bodyPr/>
                    <a:lstStyle/>
                    <a:p>
                      <a:pPr marL="0" marR="0">
                        <a:lnSpc>
                          <a:spcPct val="106000"/>
                        </a:lnSpc>
                        <a:spcBef>
                          <a:spcPts val="0"/>
                        </a:spcBef>
                        <a:spcAft>
                          <a:spcPts val="0"/>
                        </a:spcAft>
                      </a:pPr>
                      <a:r>
                        <a:rPr lang="en-US" sz="1200" kern="1200">
                          <a:effectLst/>
                        </a:rPr>
                        <a:t>Natural log of household’s total consumption expenditures in EGP</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9183" marR="59183" marT="0" marB="0" anchor="ctr"/>
                </a:tc>
                <a:extLst>
                  <a:ext uri="{0D108BD9-81ED-4DB2-BD59-A6C34878D82A}">
                    <a16:rowId xmlns:a16="http://schemas.microsoft.com/office/drawing/2014/main" xmlns="" val="777985185"/>
                  </a:ext>
                </a:extLst>
              </a:tr>
              <a:tr h="267095">
                <a:tc>
                  <a:txBody>
                    <a:bodyPr/>
                    <a:lstStyle/>
                    <a:p>
                      <a:pPr marL="0" marR="0" algn="ctr">
                        <a:lnSpc>
                          <a:spcPct val="106000"/>
                        </a:lnSpc>
                        <a:spcBef>
                          <a:spcPts val="0"/>
                        </a:spcBef>
                        <a:spcAft>
                          <a:spcPts val="0"/>
                        </a:spcAft>
                        <a:tabLst>
                          <a:tab pos="238125" algn="l"/>
                        </a:tabLst>
                      </a:pPr>
                      <a:r>
                        <a:rPr lang="en-US" sz="1200" kern="1200">
                          <a:effectLst/>
                        </a:rPr>
                        <a:t>Poverty status</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9183" marR="59183" marT="0" marB="0" anchor="ctr"/>
                </a:tc>
                <a:tc>
                  <a:txBody>
                    <a:bodyPr/>
                    <a:lstStyle/>
                    <a:p>
                      <a:pPr marL="0" marR="0" algn="ctr">
                        <a:lnSpc>
                          <a:spcPct val="106000"/>
                        </a:lnSpc>
                        <a:spcBef>
                          <a:spcPts val="0"/>
                        </a:spcBef>
                        <a:spcAft>
                          <a:spcPts val="0"/>
                        </a:spcAft>
                      </a:pPr>
                      <a:r>
                        <a:rPr lang="en-US" sz="1200" kern="1200" dirty="0">
                          <a:effectLst/>
                        </a:rPr>
                        <a:t>Dummy</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9183" marR="59183" marT="0" marB="0" anchor="ctr"/>
                </a:tc>
                <a:tc>
                  <a:txBody>
                    <a:bodyPr/>
                    <a:lstStyle/>
                    <a:p>
                      <a:pPr marL="0" marR="0">
                        <a:lnSpc>
                          <a:spcPct val="106000"/>
                        </a:lnSpc>
                        <a:spcBef>
                          <a:spcPts val="0"/>
                        </a:spcBef>
                        <a:spcAft>
                          <a:spcPts val="0"/>
                        </a:spcAft>
                      </a:pPr>
                      <a:r>
                        <a:rPr lang="en-US" sz="1200" kern="1200">
                          <a:effectLst/>
                        </a:rPr>
                        <a:t>Takes the value of 1 if the household is poor and 0 if the household is non poor</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9183" marR="59183" marT="0" marB="0" anchor="ctr"/>
                </a:tc>
                <a:extLst>
                  <a:ext uri="{0D108BD9-81ED-4DB2-BD59-A6C34878D82A}">
                    <a16:rowId xmlns:a16="http://schemas.microsoft.com/office/drawing/2014/main" xmlns="" val="3584448487"/>
                  </a:ext>
                </a:extLst>
              </a:tr>
              <a:tr h="226576">
                <a:tc gridSpan="3">
                  <a:txBody>
                    <a:bodyPr/>
                    <a:lstStyle/>
                    <a:p>
                      <a:pPr marL="0" marR="0" algn="ctr">
                        <a:lnSpc>
                          <a:spcPct val="106000"/>
                        </a:lnSpc>
                        <a:spcBef>
                          <a:spcPts val="0"/>
                        </a:spcBef>
                        <a:spcAft>
                          <a:spcPts val="0"/>
                        </a:spcAft>
                      </a:pPr>
                      <a:r>
                        <a:rPr lang="en-US" sz="1200" kern="1200" dirty="0">
                          <a:effectLst/>
                        </a:rPr>
                        <a:t>Explanatory Variables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9183" marR="59183"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4093184773"/>
                  </a:ext>
                </a:extLst>
              </a:tr>
              <a:tr h="280390">
                <a:tc>
                  <a:txBody>
                    <a:bodyPr/>
                    <a:lstStyle/>
                    <a:p>
                      <a:pPr marL="0" marR="0" algn="ctr">
                        <a:lnSpc>
                          <a:spcPct val="106000"/>
                        </a:lnSpc>
                        <a:spcBef>
                          <a:spcPts val="0"/>
                        </a:spcBef>
                        <a:spcAft>
                          <a:spcPts val="0"/>
                        </a:spcAft>
                        <a:tabLst>
                          <a:tab pos="238125" algn="l"/>
                        </a:tabLst>
                      </a:pPr>
                      <a:r>
                        <a:rPr lang="en-US" sz="1200" kern="1200" dirty="0">
                          <a:effectLst/>
                        </a:rPr>
                        <a:t>Residency</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9183" marR="59183" marT="0" marB="0"/>
                </a:tc>
                <a:tc>
                  <a:txBody>
                    <a:bodyPr/>
                    <a:lstStyle/>
                    <a:p>
                      <a:pPr marL="0" marR="0" algn="ctr">
                        <a:lnSpc>
                          <a:spcPct val="106000"/>
                        </a:lnSpc>
                        <a:spcBef>
                          <a:spcPts val="0"/>
                        </a:spcBef>
                        <a:spcAft>
                          <a:spcPts val="0"/>
                        </a:spcAft>
                      </a:pPr>
                      <a:r>
                        <a:rPr lang="en-US" sz="1200" kern="1200" dirty="0">
                          <a:effectLst/>
                        </a:rPr>
                        <a:t>Dummy</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9183" marR="59183" marT="0" marB="0"/>
                </a:tc>
                <a:tc>
                  <a:txBody>
                    <a:bodyPr/>
                    <a:lstStyle/>
                    <a:p>
                      <a:pPr marL="0" marR="0">
                        <a:lnSpc>
                          <a:spcPct val="106000"/>
                        </a:lnSpc>
                        <a:spcBef>
                          <a:spcPts val="0"/>
                        </a:spcBef>
                        <a:spcAft>
                          <a:spcPts val="0"/>
                        </a:spcAft>
                      </a:pPr>
                      <a:r>
                        <a:rPr lang="en-US" sz="1200" kern="1200" dirty="0">
                          <a:effectLst/>
                        </a:rPr>
                        <a:t>Indicates the region of residency of </a:t>
                      </a:r>
                      <a:r>
                        <a:rPr lang="en-US" sz="1200" kern="1200" dirty="0" smtClean="0">
                          <a:effectLst/>
                        </a:rPr>
                        <a:t>household:0</a:t>
                      </a:r>
                      <a:r>
                        <a:rPr lang="en-US" sz="1200" kern="1200" dirty="0" smtClean="0">
                          <a:effectLst/>
                          <a:sym typeface="Wingdings" panose="05000000000000000000" pitchFamily="2" charset="2"/>
                        </a:rPr>
                        <a:t></a:t>
                      </a:r>
                      <a:r>
                        <a:rPr lang="en-US" sz="1200" kern="1200" dirty="0" smtClean="0">
                          <a:effectLst/>
                        </a:rPr>
                        <a:t>Rural region,</a:t>
                      </a:r>
                      <a:r>
                        <a:rPr lang="en-US" sz="1200" kern="1200" baseline="0" dirty="0" smtClean="0">
                          <a:effectLst/>
                        </a:rPr>
                        <a:t> </a:t>
                      </a:r>
                      <a:r>
                        <a:rPr lang="en-US" sz="1200" kern="1200" dirty="0" smtClean="0">
                          <a:effectLst/>
                        </a:rPr>
                        <a:t>1</a:t>
                      </a:r>
                      <a:r>
                        <a:rPr lang="en-US" sz="1200" kern="1200" dirty="0" smtClean="0">
                          <a:effectLst/>
                          <a:sym typeface="Wingdings" panose="05000000000000000000" pitchFamily="2" charset="2"/>
                        </a:rPr>
                        <a:t></a:t>
                      </a:r>
                      <a:r>
                        <a:rPr lang="en-US" sz="1200" kern="1200" dirty="0" smtClean="0">
                          <a:effectLst/>
                        </a:rPr>
                        <a:t> Urban region </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txBody>
                  <a:tcPr marL="59183" marR="59183" marT="0" marB="0"/>
                </a:tc>
                <a:extLst>
                  <a:ext uri="{0D108BD9-81ED-4DB2-BD59-A6C34878D82A}">
                    <a16:rowId xmlns:a16="http://schemas.microsoft.com/office/drawing/2014/main" xmlns="" val="4125631563"/>
                  </a:ext>
                </a:extLst>
              </a:tr>
              <a:tr h="264459">
                <a:tc>
                  <a:txBody>
                    <a:bodyPr/>
                    <a:lstStyle/>
                    <a:p>
                      <a:pPr marL="0" marR="0" algn="ctr">
                        <a:lnSpc>
                          <a:spcPct val="106000"/>
                        </a:lnSpc>
                        <a:spcBef>
                          <a:spcPts val="0"/>
                        </a:spcBef>
                        <a:spcAft>
                          <a:spcPts val="0"/>
                        </a:spcAft>
                        <a:tabLst>
                          <a:tab pos="238125" algn="l"/>
                        </a:tabLst>
                      </a:pPr>
                      <a:r>
                        <a:rPr lang="en-US" sz="1200" kern="1200" dirty="0">
                          <a:effectLst/>
                        </a:rPr>
                        <a:t>Household size</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9183" marR="59183" marT="0" marB="0" anchor="ctr"/>
                </a:tc>
                <a:tc>
                  <a:txBody>
                    <a:bodyPr/>
                    <a:lstStyle/>
                    <a:p>
                      <a:pPr marL="0" marR="0" algn="ctr" defTabSz="342892" rtl="0" eaLnBrk="1" latinLnBrk="0" hangingPunct="1">
                        <a:lnSpc>
                          <a:spcPct val="106000"/>
                        </a:lnSpc>
                        <a:spcBef>
                          <a:spcPts val="0"/>
                        </a:spcBef>
                        <a:spcAft>
                          <a:spcPts val="0"/>
                        </a:spcAft>
                      </a:pPr>
                      <a:r>
                        <a:rPr lang="en-US" sz="1200" kern="1200" dirty="0" smtClean="0">
                          <a:solidFill>
                            <a:schemeClr val="dk1"/>
                          </a:solidFill>
                          <a:effectLst/>
                          <a:latin typeface="+mn-lt"/>
                          <a:ea typeface="+mn-ea"/>
                          <a:cs typeface="+mn-cs"/>
                        </a:rPr>
                        <a:t>Numerical</a:t>
                      </a:r>
                      <a:endParaRPr lang="en-US" sz="1200" kern="1200" dirty="0">
                        <a:solidFill>
                          <a:schemeClr val="dk1"/>
                        </a:solidFill>
                        <a:effectLst/>
                        <a:latin typeface="+mn-lt"/>
                        <a:ea typeface="+mn-ea"/>
                        <a:cs typeface="+mn-cs"/>
                      </a:endParaRPr>
                    </a:p>
                  </a:txBody>
                  <a:tcPr marL="59183" marR="59183" marT="0" marB="0" anchor="ctr"/>
                </a:tc>
                <a:tc>
                  <a:txBody>
                    <a:bodyPr/>
                    <a:lstStyle/>
                    <a:p>
                      <a:pPr marL="0" marR="0">
                        <a:lnSpc>
                          <a:spcPct val="106000"/>
                        </a:lnSpc>
                        <a:spcBef>
                          <a:spcPts val="0"/>
                        </a:spcBef>
                        <a:spcAft>
                          <a:spcPts val="0"/>
                        </a:spcAft>
                      </a:pPr>
                      <a:r>
                        <a:rPr lang="en-US" sz="1200" kern="1200" dirty="0">
                          <a:effectLst/>
                        </a:rPr>
                        <a:t>Number of </a:t>
                      </a:r>
                      <a:r>
                        <a:rPr lang="en-US" sz="1200" kern="1200" dirty="0" smtClean="0">
                          <a:effectLst/>
                        </a:rPr>
                        <a:t>persons\ household</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9183" marR="59183" marT="0" marB="0" anchor="ctr"/>
                </a:tc>
                <a:extLst>
                  <a:ext uri="{0D108BD9-81ED-4DB2-BD59-A6C34878D82A}">
                    <a16:rowId xmlns:a16="http://schemas.microsoft.com/office/drawing/2014/main" xmlns="" val="804003083"/>
                  </a:ext>
                </a:extLst>
              </a:tr>
              <a:tr h="264459">
                <a:tc>
                  <a:txBody>
                    <a:bodyPr/>
                    <a:lstStyle/>
                    <a:p>
                      <a:pPr marL="0" marR="0" algn="ctr">
                        <a:lnSpc>
                          <a:spcPct val="106000"/>
                        </a:lnSpc>
                        <a:spcBef>
                          <a:spcPts val="0"/>
                        </a:spcBef>
                        <a:spcAft>
                          <a:spcPts val="0"/>
                        </a:spcAft>
                        <a:tabLst>
                          <a:tab pos="238125" algn="l"/>
                        </a:tabLst>
                      </a:pPr>
                      <a:r>
                        <a:rPr lang="en-US" sz="1200" kern="1200" dirty="0">
                          <a:effectLst/>
                        </a:rPr>
                        <a:t>Number of Earners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9183" marR="59183" marT="0" marB="0" anchor="ctr"/>
                </a:tc>
                <a:tc>
                  <a:txBody>
                    <a:bodyPr/>
                    <a:lstStyle/>
                    <a:p>
                      <a:pPr marL="0" marR="0" algn="ctr">
                        <a:lnSpc>
                          <a:spcPct val="106000"/>
                        </a:lnSpc>
                        <a:spcBef>
                          <a:spcPts val="0"/>
                        </a:spcBef>
                        <a:spcAft>
                          <a:spcPts val="0"/>
                        </a:spcAft>
                      </a:pPr>
                      <a:r>
                        <a:rPr lang="en-US" sz="1200" kern="1200" dirty="0" smtClean="0">
                          <a:effectLst/>
                        </a:rPr>
                        <a:t>Numerical</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9183" marR="59183" marT="0" marB="0" anchor="ctr"/>
                </a:tc>
                <a:tc>
                  <a:txBody>
                    <a:bodyPr/>
                    <a:lstStyle/>
                    <a:p>
                      <a:pPr marL="0" marR="0">
                        <a:lnSpc>
                          <a:spcPct val="106000"/>
                        </a:lnSpc>
                        <a:spcBef>
                          <a:spcPts val="0"/>
                        </a:spcBef>
                        <a:spcAft>
                          <a:spcPts val="0"/>
                        </a:spcAft>
                      </a:pPr>
                      <a:r>
                        <a:rPr lang="en-US" sz="1200" kern="1200" dirty="0">
                          <a:effectLst/>
                        </a:rPr>
                        <a:t>Number of </a:t>
                      </a:r>
                      <a:r>
                        <a:rPr lang="en-US" sz="1200" kern="1200" dirty="0" smtClean="0">
                          <a:effectLst/>
                        </a:rPr>
                        <a:t>earners\ household</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9183" marR="59183" marT="0" marB="0" anchor="ctr"/>
                </a:tc>
                <a:extLst>
                  <a:ext uri="{0D108BD9-81ED-4DB2-BD59-A6C34878D82A}">
                    <a16:rowId xmlns:a16="http://schemas.microsoft.com/office/drawing/2014/main" xmlns="" val="2776676761"/>
                  </a:ext>
                </a:extLst>
              </a:tr>
              <a:tr h="264459">
                <a:tc>
                  <a:txBody>
                    <a:bodyPr/>
                    <a:lstStyle/>
                    <a:p>
                      <a:pPr marL="0" marR="0" algn="ctr">
                        <a:lnSpc>
                          <a:spcPct val="106000"/>
                        </a:lnSpc>
                        <a:spcBef>
                          <a:spcPts val="0"/>
                        </a:spcBef>
                        <a:spcAft>
                          <a:spcPts val="0"/>
                        </a:spcAft>
                        <a:tabLst>
                          <a:tab pos="238125" algn="l"/>
                        </a:tabLst>
                      </a:pPr>
                      <a:r>
                        <a:rPr lang="en-US" sz="1200" kern="1200">
                          <a:effectLst/>
                        </a:rPr>
                        <a:t>Age of HH</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9183" marR="59183" marT="0" marB="0" anchor="ctr"/>
                </a:tc>
                <a:tc>
                  <a:txBody>
                    <a:bodyPr/>
                    <a:lstStyle/>
                    <a:p>
                      <a:pPr marL="0" marR="0" algn="ctr">
                        <a:lnSpc>
                          <a:spcPct val="106000"/>
                        </a:lnSpc>
                        <a:spcBef>
                          <a:spcPts val="0"/>
                        </a:spcBef>
                        <a:spcAft>
                          <a:spcPts val="0"/>
                        </a:spcAft>
                      </a:pPr>
                      <a:r>
                        <a:rPr lang="en-US" sz="1200" kern="1200" dirty="0" smtClean="0">
                          <a:effectLst/>
                        </a:rPr>
                        <a:t>Numerical</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9183" marR="59183" marT="0" marB="0" anchor="ctr"/>
                </a:tc>
                <a:tc>
                  <a:txBody>
                    <a:bodyPr/>
                    <a:lstStyle/>
                    <a:p>
                      <a:pPr marL="0" marR="0">
                        <a:lnSpc>
                          <a:spcPct val="106000"/>
                        </a:lnSpc>
                        <a:spcBef>
                          <a:spcPts val="0"/>
                        </a:spcBef>
                        <a:spcAft>
                          <a:spcPts val="0"/>
                        </a:spcAft>
                      </a:pPr>
                      <a:r>
                        <a:rPr lang="en-US" sz="1200" kern="1200" dirty="0">
                          <a:effectLst/>
                        </a:rPr>
                        <a:t>Age of HH</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9183" marR="59183" marT="0" marB="0" anchor="ctr"/>
                </a:tc>
                <a:extLst>
                  <a:ext uri="{0D108BD9-81ED-4DB2-BD59-A6C34878D82A}">
                    <a16:rowId xmlns:a16="http://schemas.microsoft.com/office/drawing/2014/main" xmlns="" val="1452935464"/>
                  </a:ext>
                </a:extLst>
              </a:tr>
              <a:tr h="275882">
                <a:tc>
                  <a:txBody>
                    <a:bodyPr/>
                    <a:lstStyle/>
                    <a:p>
                      <a:pPr marL="0" marR="0" algn="ctr">
                        <a:lnSpc>
                          <a:spcPct val="106000"/>
                        </a:lnSpc>
                        <a:spcBef>
                          <a:spcPts val="0"/>
                        </a:spcBef>
                        <a:spcAft>
                          <a:spcPts val="0"/>
                        </a:spcAft>
                        <a:tabLst>
                          <a:tab pos="238125" algn="l"/>
                        </a:tabLst>
                      </a:pPr>
                      <a:r>
                        <a:rPr lang="en-US" sz="1200" kern="1200">
                          <a:effectLst/>
                        </a:rPr>
                        <a:t>Gender of HH</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9183" marR="59183" marT="0" marB="0" anchor="ctr"/>
                </a:tc>
                <a:tc>
                  <a:txBody>
                    <a:bodyPr/>
                    <a:lstStyle/>
                    <a:p>
                      <a:pPr marL="0" marR="0" algn="ctr">
                        <a:lnSpc>
                          <a:spcPct val="106000"/>
                        </a:lnSpc>
                        <a:spcBef>
                          <a:spcPts val="0"/>
                        </a:spcBef>
                        <a:spcAft>
                          <a:spcPts val="0"/>
                        </a:spcAft>
                      </a:pPr>
                      <a:r>
                        <a:rPr lang="en-US" sz="1200" kern="1200">
                          <a:effectLst/>
                        </a:rPr>
                        <a:t>Dummy</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9183" marR="59183" marT="0" marB="0" anchor="ctr"/>
                </a:tc>
                <a:tc>
                  <a:txBody>
                    <a:bodyPr/>
                    <a:lstStyle/>
                    <a:p>
                      <a:pPr marL="0" marR="0">
                        <a:lnSpc>
                          <a:spcPct val="106000"/>
                        </a:lnSpc>
                        <a:spcBef>
                          <a:spcPts val="0"/>
                        </a:spcBef>
                        <a:spcAft>
                          <a:spcPts val="0"/>
                        </a:spcAft>
                      </a:pPr>
                      <a:r>
                        <a:rPr lang="en-US" sz="1200" kern="1200" dirty="0">
                          <a:effectLst/>
                        </a:rPr>
                        <a:t>0</a:t>
                      </a:r>
                      <a:r>
                        <a:rPr lang="en-US" sz="1200" kern="1200" dirty="0">
                          <a:effectLst/>
                          <a:sym typeface="Wingdings" panose="05000000000000000000" pitchFamily="2" charset="2"/>
                        </a:rPr>
                        <a:t></a:t>
                      </a:r>
                      <a:r>
                        <a:rPr lang="en-US" sz="1200" kern="1200" dirty="0">
                          <a:effectLst/>
                        </a:rPr>
                        <a:t>Female, 1</a:t>
                      </a:r>
                      <a:r>
                        <a:rPr lang="en-US" sz="1200" kern="1200" dirty="0">
                          <a:effectLst/>
                          <a:sym typeface="Wingdings" panose="05000000000000000000" pitchFamily="2" charset="2"/>
                        </a:rPr>
                        <a:t></a:t>
                      </a:r>
                      <a:r>
                        <a:rPr lang="en-US" sz="1200" kern="1200" dirty="0">
                          <a:effectLst/>
                        </a:rPr>
                        <a:t>Male</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9183" marR="59183" marT="0" marB="0" anchor="ctr"/>
                </a:tc>
                <a:extLst>
                  <a:ext uri="{0D108BD9-81ED-4DB2-BD59-A6C34878D82A}">
                    <a16:rowId xmlns:a16="http://schemas.microsoft.com/office/drawing/2014/main" xmlns="" val="971427660"/>
                  </a:ext>
                </a:extLst>
              </a:tr>
              <a:tr h="299605">
                <a:tc>
                  <a:txBody>
                    <a:bodyPr/>
                    <a:lstStyle/>
                    <a:p>
                      <a:pPr marL="0" marR="0" algn="ctr">
                        <a:lnSpc>
                          <a:spcPct val="106000"/>
                        </a:lnSpc>
                        <a:spcBef>
                          <a:spcPts val="0"/>
                        </a:spcBef>
                        <a:spcAft>
                          <a:spcPts val="0"/>
                        </a:spcAft>
                        <a:tabLst>
                          <a:tab pos="238125" algn="l"/>
                        </a:tabLst>
                      </a:pPr>
                      <a:r>
                        <a:rPr lang="en-US" sz="1200" kern="1200">
                          <a:effectLst/>
                        </a:rPr>
                        <a:t>Marital Status of HH</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9183" marR="59183" marT="0" marB="0" anchor="ctr"/>
                </a:tc>
                <a:tc>
                  <a:txBody>
                    <a:bodyPr/>
                    <a:lstStyle/>
                    <a:p>
                      <a:pPr marL="0" marR="0" algn="ctr">
                        <a:lnSpc>
                          <a:spcPct val="106000"/>
                        </a:lnSpc>
                        <a:spcBef>
                          <a:spcPts val="0"/>
                        </a:spcBef>
                        <a:spcAft>
                          <a:spcPts val="0"/>
                        </a:spcAft>
                      </a:pPr>
                      <a:r>
                        <a:rPr lang="en-US" sz="1200" kern="1200" dirty="0" smtClean="0">
                          <a:effectLst/>
                        </a:rPr>
                        <a:t>Categorical</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9183" marR="59183" marT="0" marB="0" anchor="ctr"/>
                </a:tc>
                <a:tc>
                  <a:txBody>
                    <a:bodyPr/>
                    <a:lstStyle/>
                    <a:p>
                      <a:pPr marL="0" marR="0">
                        <a:lnSpc>
                          <a:spcPct val="106000"/>
                        </a:lnSpc>
                        <a:spcBef>
                          <a:spcPts val="0"/>
                        </a:spcBef>
                        <a:spcAft>
                          <a:spcPts val="0"/>
                        </a:spcAft>
                      </a:pPr>
                      <a:r>
                        <a:rPr lang="en-US" sz="1200" kern="1200" dirty="0">
                          <a:effectLst/>
                        </a:rPr>
                        <a:t>0</a:t>
                      </a:r>
                      <a:r>
                        <a:rPr lang="en-US" sz="1200" kern="1200" dirty="0">
                          <a:effectLst/>
                          <a:sym typeface="Wingdings" panose="05000000000000000000" pitchFamily="2" charset="2"/>
                        </a:rPr>
                        <a:t></a:t>
                      </a:r>
                      <a:r>
                        <a:rPr lang="en-US" sz="1200" kern="1200" dirty="0">
                          <a:effectLst/>
                        </a:rPr>
                        <a:t> Never married, 1</a:t>
                      </a:r>
                      <a:r>
                        <a:rPr lang="en-US" sz="1200" kern="1200" dirty="0">
                          <a:effectLst/>
                          <a:sym typeface="Wingdings" panose="05000000000000000000" pitchFamily="2" charset="2"/>
                        </a:rPr>
                        <a:t></a:t>
                      </a:r>
                      <a:r>
                        <a:rPr lang="en-US" sz="1200" kern="1200" dirty="0">
                          <a:effectLst/>
                        </a:rPr>
                        <a:t>Married, 2</a:t>
                      </a:r>
                      <a:r>
                        <a:rPr lang="en-US" sz="1200" kern="1200" dirty="0">
                          <a:effectLst/>
                          <a:sym typeface="Wingdings" panose="05000000000000000000" pitchFamily="2" charset="2"/>
                        </a:rPr>
                        <a:t></a:t>
                      </a:r>
                      <a:r>
                        <a:rPr lang="en-US" sz="1200" kern="1200" dirty="0">
                          <a:effectLst/>
                        </a:rPr>
                        <a:t>Divorced, 3</a:t>
                      </a:r>
                      <a:r>
                        <a:rPr lang="en-US" sz="1200" kern="1200" dirty="0">
                          <a:effectLst/>
                          <a:sym typeface="Wingdings" panose="05000000000000000000" pitchFamily="2" charset="2"/>
                        </a:rPr>
                        <a:t></a:t>
                      </a:r>
                      <a:r>
                        <a:rPr lang="en-US" sz="1200" kern="1200" dirty="0">
                          <a:effectLst/>
                        </a:rPr>
                        <a:t>Widowed</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9183" marR="59183" marT="0" marB="0" anchor="ctr"/>
                </a:tc>
                <a:extLst>
                  <a:ext uri="{0D108BD9-81ED-4DB2-BD59-A6C34878D82A}">
                    <a16:rowId xmlns:a16="http://schemas.microsoft.com/office/drawing/2014/main" xmlns="" val="3522939074"/>
                  </a:ext>
                </a:extLst>
              </a:tr>
              <a:tr h="307510">
                <a:tc>
                  <a:txBody>
                    <a:bodyPr/>
                    <a:lstStyle/>
                    <a:p>
                      <a:pPr marL="0" marR="0" algn="ctr">
                        <a:lnSpc>
                          <a:spcPct val="106000"/>
                        </a:lnSpc>
                        <a:spcBef>
                          <a:spcPts val="0"/>
                        </a:spcBef>
                        <a:spcAft>
                          <a:spcPts val="0"/>
                        </a:spcAft>
                        <a:tabLst>
                          <a:tab pos="238125" algn="l"/>
                        </a:tabLst>
                      </a:pPr>
                      <a:r>
                        <a:rPr lang="en-US" sz="1200" kern="1200">
                          <a:effectLst/>
                        </a:rPr>
                        <a:t>Employment status of HH</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9183" marR="59183" marT="0" marB="0" anchor="ctr"/>
                </a:tc>
                <a:tc>
                  <a:txBody>
                    <a:bodyPr/>
                    <a:lstStyle/>
                    <a:p>
                      <a:pPr marL="0" marR="0" algn="ctr">
                        <a:lnSpc>
                          <a:spcPct val="106000"/>
                        </a:lnSpc>
                        <a:spcBef>
                          <a:spcPts val="0"/>
                        </a:spcBef>
                        <a:spcAft>
                          <a:spcPts val="0"/>
                        </a:spcAft>
                      </a:pPr>
                      <a:r>
                        <a:rPr lang="en-US" sz="1200" kern="1200" dirty="0" smtClean="0">
                          <a:effectLst/>
                        </a:rPr>
                        <a:t>Categorical</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9183" marR="59183" marT="0" marB="0" anchor="ctr"/>
                </a:tc>
                <a:tc>
                  <a:txBody>
                    <a:bodyPr/>
                    <a:lstStyle/>
                    <a:p>
                      <a:pPr marL="0" marR="0">
                        <a:lnSpc>
                          <a:spcPct val="106000"/>
                        </a:lnSpc>
                        <a:spcBef>
                          <a:spcPts val="0"/>
                        </a:spcBef>
                        <a:spcAft>
                          <a:spcPts val="0"/>
                        </a:spcAft>
                      </a:pPr>
                      <a:r>
                        <a:rPr lang="en-US" sz="1200" kern="1200" dirty="0">
                          <a:effectLst/>
                        </a:rPr>
                        <a:t>0</a:t>
                      </a:r>
                      <a:r>
                        <a:rPr lang="en-US" sz="1200" kern="1200" dirty="0">
                          <a:effectLst/>
                          <a:sym typeface="Wingdings" panose="05000000000000000000" pitchFamily="2" charset="2"/>
                        </a:rPr>
                        <a:t></a:t>
                      </a:r>
                      <a:r>
                        <a:rPr lang="en-US" sz="1200" kern="1200" dirty="0">
                          <a:effectLst/>
                        </a:rPr>
                        <a:t>Unemployed, 1</a:t>
                      </a:r>
                      <a:r>
                        <a:rPr lang="en-US" sz="1200" kern="1200" dirty="0">
                          <a:effectLst/>
                          <a:sym typeface="Wingdings" panose="05000000000000000000" pitchFamily="2" charset="2"/>
                        </a:rPr>
                        <a:t></a:t>
                      </a:r>
                      <a:r>
                        <a:rPr lang="en-US" sz="1200" kern="1200" dirty="0">
                          <a:effectLst/>
                        </a:rPr>
                        <a:t>Employed, 2</a:t>
                      </a:r>
                      <a:r>
                        <a:rPr lang="en-US" sz="1200" kern="1200" dirty="0">
                          <a:effectLst/>
                          <a:sym typeface="Wingdings" panose="05000000000000000000" pitchFamily="2" charset="2"/>
                        </a:rPr>
                        <a:t></a:t>
                      </a:r>
                      <a:r>
                        <a:rPr lang="en-US" sz="1200" kern="1200" dirty="0">
                          <a:effectLst/>
                        </a:rPr>
                        <a:t>Pensioner</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9183" marR="59183" marT="0" marB="0" anchor="ctr"/>
                </a:tc>
                <a:extLst>
                  <a:ext uri="{0D108BD9-81ED-4DB2-BD59-A6C34878D82A}">
                    <a16:rowId xmlns:a16="http://schemas.microsoft.com/office/drawing/2014/main" xmlns="" val="2413684074"/>
                  </a:ext>
                </a:extLst>
              </a:tr>
              <a:tr h="401587">
                <a:tc>
                  <a:txBody>
                    <a:bodyPr/>
                    <a:lstStyle/>
                    <a:p>
                      <a:pPr marL="0" marR="0" algn="ctr">
                        <a:lnSpc>
                          <a:spcPct val="106000"/>
                        </a:lnSpc>
                        <a:spcBef>
                          <a:spcPts val="0"/>
                        </a:spcBef>
                        <a:spcAft>
                          <a:spcPts val="0"/>
                        </a:spcAft>
                        <a:tabLst>
                          <a:tab pos="238125" algn="l"/>
                        </a:tabLst>
                      </a:pPr>
                      <a:r>
                        <a:rPr lang="en-US" sz="1200" kern="1200">
                          <a:effectLst/>
                        </a:rPr>
                        <a:t>Employment status of first spouse of HH</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9183" marR="59183" marT="0" marB="0" anchor="ctr"/>
                </a:tc>
                <a:tc>
                  <a:txBody>
                    <a:bodyPr/>
                    <a:lstStyle/>
                    <a:p>
                      <a:pPr marL="0" marR="0" algn="ctr">
                        <a:lnSpc>
                          <a:spcPct val="106000"/>
                        </a:lnSpc>
                        <a:spcBef>
                          <a:spcPts val="0"/>
                        </a:spcBef>
                        <a:spcAft>
                          <a:spcPts val="0"/>
                        </a:spcAft>
                      </a:pPr>
                      <a:r>
                        <a:rPr lang="en-US" sz="1200" kern="1200" dirty="0" smtClean="0">
                          <a:effectLst/>
                        </a:rPr>
                        <a:t>Categorical</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9183" marR="59183" marT="0" marB="0" anchor="ctr"/>
                </a:tc>
                <a:tc>
                  <a:txBody>
                    <a:bodyPr/>
                    <a:lstStyle/>
                    <a:p>
                      <a:pPr marL="0" marR="0">
                        <a:lnSpc>
                          <a:spcPct val="106000"/>
                        </a:lnSpc>
                        <a:spcBef>
                          <a:spcPts val="0"/>
                        </a:spcBef>
                        <a:spcAft>
                          <a:spcPts val="0"/>
                        </a:spcAft>
                      </a:pPr>
                      <a:r>
                        <a:rPr lang="en-US" sz="1200" kern="1200" dirty="0">
                          <a:effectLst/>
                        </a:rPr>
                        <a:t>0</a:t>
                      </a:r>
                      <a:r>
                        <a:rPr lang="en-US" sz="1200" kern="1200" dirty="0">
                          <a:effectLst/>
                          <a:sym typeface="Wingdings" panose="05000000000000000000" pitchFamily="2" charset="2"/>
                        </a:rPr>
                        <a:t></a:t>
                      </a:r>
                      <a:r>
                        <a:rPr lang="en-US" sz="1200" kern="1200" dirty="0">
                          <a:effectLst/>
                        </a:rPr>
                        <a:t>Unemployed, 1</a:t>
                      </a:r>
                      <a:r>
                        <a:rPr lang="en-US" sz="1200" kern="1200" dirty="0">
                          <a:effectLst/>
                          <a:sym typeface="Wingdings" panose="05000000000000000000" pitchFamily="2" charset="2"/>
                        </a:rPr>
                        <a:t></a:t>
                      </a:r>
                      <a:r>
                        <a:rPr lang="en-US" sz="1200" kern="1200" dirty="0">
                          <a:effectLst/>
                        </a:rPr>
                        <a:t>Employed, 2</a:t>
                      </a:r>
                      <a:r>
                        <a:rPr lang="en-US" sz="1200" kern="1200" dirty="0">
                          <a:effectLst/>
                          <a:sym typeface="Wingdings" panose="05000000000000000000" pitchFamily="2" charset="2"/>
                        </a:rPr>
                        <a:t></a:t>
                      </a:r>
                      <a:r>
                        <a:rPr lang="en-US" sz="1200" kern="1200" dirty="0">
                          <a:effectLst/>
                        </a:rPr>
                        <a:t>Pensioner</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9183" marR="59183" marT="0" marB="0" anchor="ctr"/>
                </a:tc>
                <a:extLst>
                  <a:ext uri="{0D108BD9-81ED-4DB2-BD59-A6C34878D82A}">
                    <a16:rowId xmlns:a16="http://schemas.microsoft.com/office/drawing/2014/main" xmlns="" val="1791953011"/>
                  </a:ext>
                </a:extLst>
              </a:tr>
              <a:tr h="353802">
                <a:tc>
                  <a:txBody>
                    <a:bodyPr/>
                    <a:lstStyle/>
                    <a:p>
                      <a:pPr marL="0" marR="0" algn="ctr">
                        <a:lnSpc>
                          <a:spcPct val="106000"/>
                        </a:lnSpc>
                        <a:spcBef>
                          <a:spcPts val="0"/>
                        </a:spcBef>
                        <a:spcAft>
                          <a:spcPts val="0"/>
                        </a:spcAft>
                        <a:tabLst>
                          <a:tab pos="238125" algn="l"/>
                        </a:tabLst>
                      </a:pPr>
                      <a:r>
                        <a:rPr lang="en-US" sz="1200" kern="1200">
                          <a:effectLst/>
                        </a:rPr>
                        <a:t>Sector of employment of HH</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9183" marR="59183" marT="0" marB="0" anchor="ctr"/>
                </a:tc>
                <a:tc>
                  <a:txBody>
                    <a:bodyPr/>
                    <a:lstStyle/>
                    <a:p>
                      <a:pPr marL="0" marR="0" algn="ctr">
                        <a:lnSpc>
                          <a:spcPct val="106000"/>
                        </a:lnSpc>
                        <a:spcBef>
                          <a:spcPts val="0"/>
                        </a:spcBef>
                        <a:spcAft>
                          <a:spcPts val="0"/>
                        </a:spcAft>
                      </a:pPr>
                      <a:r>
                        <a:rPr lang="en-US" sz="1200" kern="1200" dirty="0" smtClean="0">
                          <a:effectLst/>
                        </a:rPr>
                        <a:t>Categorical</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9183" marR="59183" marT="0" marB="0" anchor="ctr"/>
                </a:tc>
                <a:tc>
                  <a:txBody>
                    <a:bodyPr/>
                    <a:lstStyle/>
                    <a:p>
                      <a:pPr marL="0" marR="0">
                        <a:lnSpc>
                          <a:spcPct val="106000"/>
                        </a:lnSpc>
                        <a:spcBef>
                          <a:spcPts val="0"/>
                        </a:spcBef>
                        <a:spcAft>
                          <a:spcPts val="0"/>
                        </a:spcAft>
                      </a:pPr>
                      <a:r>
                        <a:rPr lang="en-US" sz="1200" kern="1200" dirty="0">
                          <a:effectLst/>
                        </a:rPr>
                        <a:t>0</a:t>
                      </a:r>
                      <a:r>
                        <a:rPr lang="en-US" sz="1200" kern="1200" dirty="0">
                          <a:effectLst/>
                          <a:sym typeface="Wingdings" panose="05000000000000000000" pitchFamily="2" charset="2"/>
                        </a:rPr>
                        <a:t></a:t>
                      </a:r>
                      <a:r>
                        <a:rPr lang="en-US" sz="1200" kern="1200" dirty="0">
                          <a:effectLst/>
                        </a:rPr>
                        <a:t>Other Sectors, 1</a:t>
                      </a:r>
                      <a:r>
                        <a:rPr lang="en-US" sz="1200" kern="1200" dirty="0">
                          <a:effectLst/>
                          <a:sym typeface="Wingdings" panose="05000000000000000000" pitchFamily="2" charset="2"/>
                        </a:rPr>
                        <a:t></a:t>
                      </a:r>
                      <a:r>
                        <a:rPr lang="en-US" sz="1200" kern="1200" dirty="0">
                          <a:effectLst/>
                        </a:rPr>
                        <a:t>Public Sector, 2</a:t>
                      </a:r>
                      <a:r>
                        <a:rPr lang="en-US" sz="1200" kern="1200" dirty="0">
                          <a:effectLst/>
                          <a:sym typeface="Wingdings" panose="05000000000000000000" pitchFamily="2" charset="2"/>
                        </a:rPr>
                        <a:t></a:t>
                      </a:r>
                      <a:r>
                        <a:rPr lang="en-US" sz="1200" kern="1200" dirty="0">
                          <a:effectLst/>
                        </a:rPr>
                        <a:t>Private Sector</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9183" marR="59183" marT="0" marB="0" anchor="ctr"/>
                </a:tc>
                <a:extLst>
                  <a:ext uri="{0D108BD9-81ED-4DB2-BD59-A6C34878D82A}">
                    <a16:rowId xmlns:a16="http://schemas.microsoft.com/office/drawing/2014/main" xmlns="" val="3873650496"/>
                  </a:ext>
                </a:extLst>
              </a:tr>
              <a:tr h="465658">
                <a:tc>
                  <a:txBody>
                    <a:bodyPr/>
                    <a:lstStyle/>
                    <a:p>
                      <a:pPr marL="0" marR="0" algn="ctr">
                        <a:lnSpc>
                          <a:spcPct val="106000"/>
                        </a:lnSpc>
                        <a:spcBef>
                          <a:spcPts val="0"/>
                        </a:spcBef>
                        <a:spcAft>
                          <a:spcPts val="0"/>
                        </a:spcAft>
                      </a:pPr>
                      <a:r>
                        <a:rPr lang="en-US" sz="1200" kern="1200">
                          <a:effectLst/>
                        </a:rPr>
                        <a:t>Industry of employment of HH</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9183" marR="59183" marT="0" marB="0" anchor="ctr"/>
                </a:tc>
                <a:tc>
                  <a:txBody>
                    <a:bodyPr/>
                    <a:lstStyle/>
                    <a:p>
                      <a:pPr marL="0" marR="0" algn="ctr">
                        <a:lnSpc>
                          <a:spcPct val="106000"/>
                        </a:lnSpc>
                        <a:spcBef>
                          <a:spcPts val="0"/>
                        </a:spcBef>
                        <a:spcAft>
                          <a:spcPts val="0"/>
                        </a:spcAft>
                      </a:pPr>
                      <a:r>
                        <a:rPr lang="en-US" sz="1200" kern="1200" dirty="0" smtClean="0">
                          <a:effectLst/>
                        </a:rPr>
                        <a:t>Categorical</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9183" marR="59183" marT="0" marB="0" anchor="ctr"/>
                </a:tc>
                <a:tc>
                  <a:txBody>
                    <a:bodyPr/>
                    <a:lstStyle/>
                    <a:p>
                      <a:pPr marL="0" marR="0">
                        <a:lnSpc>
                          <a:spcPct val="106000"/>
                        </a:lnSpc>
                        <a:spcBef>
                          <a:spcPts val="0"/>
                        </a:spcBef>
                        <a:spcAft>
                          <a:spcPts val="0"/>
                        </a:spcAft>
                      </a:pPr>
                      <a:r>
                        <a:rPr lang="en-US" sz="1200" kern="1200" dirty="0">
                          <a:effectLst/>
                        </a:rPr>
                        <a:t>0</a:t>
                      </a:r>
                      <a:r>
                        <a:rPr lang="en-US" sz="1200" kern="1200" dirty="0">
                          <a:effectLst/>
                          <a:sym typeface="Wingdings" panose="05000000000000000000" pitchFamily="2" charset="2"/>
                        </a:rPr>
                        <a:t></a:t>
                      </a:r>
                      <a:r>
                        <a:rPr lang="en-US" sz="1200" kern="1200" dirty="0">
                          <a:effectLst/>
                        </a:rPr>
                        <a:t>Others, 1</a:t>
                      </a:r>
                      <a:r>
                        <a:rPr lang="en-US" sz="1200" kern="1200" dirty="0">
                          <a:effectLst/>
                          <a:sym typeface="Wingdings" panose="05000000000000000000" pitchFamily="2" charset="2"/>
                        </a:rPr>
                        <a:t></a:t>
                      </a:r>
                      <a:r>
                        <a:rPr lang="en-US" sz="1200" kern="1200" dirty="0">
                          <a:effectLst/>
                        </a:rPr>
                        <a:t>Agriculture, 2</a:t>
                      </a:r>
                      <a:r>
                        <a:rPr lang="en-US" sz="1200" kern="1200" dirty="0">
                          <a:effectLst/>
                          <a:sym typeface="Wingdings" panose="05000000000000000000" pitchFamily="2" charset="2"/>
                        </a:rPr>
                        <a:t></a:t>
                      </a:r>
                      <a:r>
                        <a:rPr lang="en-US" sz="1200" kern="1200" dirty="0">
                          <a:effectLst/>
                        </a:rPr>
                        <a:t> Commerce, 3</a:t>
                      </a:r>
                      <a:r>
                        <a:rPr lang="en-US" sz="1200" kern="1200" dirty="0">
                          <a:effectLst/>
                          <a:sym typeface="Wingdings" panose="05000000000000000000" pitchFamily="2" charset="2"/>
                        </a:rPr>
                        <a:t></a:t>
                      </a:r>
                      <a:r>
                        <a:rPr lang="en-US" sz="1200" kern="1200" dirty="0">
                          <a:effectLst/>
                        </a:rPr>
                        <a:t>Construction and Electricity, 4</a:t>
                      </a:r>
                      <a:r>
                        <a:rPr lang="en-US" sz="1200" kern="1200" dirty="0">
                          <a:effectLst/>
                          <a:sym typeface="Wingdings" panose="05000000000000000000" pitchFamily="2" charset="2"/>
                        </a:rPr>
                        <a:t></a:t>
                      </a:r>
                      <a:r>
                        <a:rPr lang="en-US" sz="1200" kern="1200" dirty="0">
                          <a:effectLst/>
                        </a:rPr>
                        <a:t>Manufacturing, 5</a:t>
                      </a:r>
                      <a:r>
                        <a:rPr lang="en-US" sz="1200" kern="1200" dirty="0">
                          <a:effectLst/>
                          <a:sym typeface="Wingdings" panose="05000000000000000000" pitchFamily="2" charset="2"/>
                        </a:rPr>
                        <a:t></a:t>
                      </a:r>
                      <a:r>
                        <a:rPr lang="en-US" sz="1200" kern="1200" dirty="0">
                          <a:effectLst/>
                        </a:rPr>
                        <a:t>Public Administration, 6</a:t>
                      </a:r>
                      <a:r>
                        <a:rPr lang="en-US" sz="1200" kern="1200" dirty="0">
                          <a:effectLst/>
                          <a:sym typeface="Wingdings" panose="05000000000000000000" pitchFamily="2" charset="2"/>
                        </a:rPr>
                        <a:t></a:t>
                      </a:r>
                      <a:r>
                        <a:rPr lang="en-US" sz="1200" kern="1200" dirty="0">
                          <a:effectLst/>
                        </a:rPr>
                        <a:t>Transportation, 7</a:t>
                      </a:r>
                      <a:r>
                        <a:rPr lang="en-US" sz="1200" kern="1200" dirty="0">
                          <a:effectLst/>
                          <a:sym typeface="Wingdings" panose="05000000000000000000" pitchFamily="2" charset="2"/>
                        </a:rPr>
                        <a:t></a:t>
                      </a:r>
                      <a:r>
                        <a:rPr lang="en-US" sz="1200" kern="1200" dirty="0">
                          <a:effectLst/>
                        </a:rPr>
                        <a:t>Services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9183" marR="59183" marT="0" marB="0" anchor="ctr"/>
                </a:tc>
                <a:extLst>
                  <a:ext uri="{0D108BD9-81ED-4DB2-BD59-A6C34878D82A}">
                    <a16:rowId xmlns:a16="http://schemas.microsoft.com/office/drawing/2014/main" xmlns="" val="1187147001"/>
                  </a:ext>
                </a:extLst>
              </a:tr>
              <a:tr h="498451">
                <a:tc>
                  <a:txBody>
                    <a:bodyPr/>
                    <a:lstStyle/>
                    <a:p>
                      <a:pPr marL="0" marR="0" algn="ctr">
                        <a:lnSpc>
                          <a:spcPct val="106000"/>
                        </a:lnSpc>
                        <a:spcBef>
                          <a:spcPts val="0"/>
                        </a:spcBef>
                        <a:spcAft>
                          <a:spcPts val="0"/>
                        </a:spcAft>
                        <a:tabLst>
                          <a:tab pos="238125" algn="l"/>
                        </a:tabLst>
                      </a:pPr>
                      <a:r>
                        <a:rPr lang="en-US" sz="1200" kern="1200">
                          <a:effectLst/>
                        </a:rPr>
                        <a:t>Educational level of HH</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9183" marR="59183" marT="0" marB="0" anchor="ctr"/>
                </a:tc>
                <a:tc>
                  <a:txBody>
                    <a:bodyPr/>
                    <a:lstStyle/>
                    <a:p>
                      <a:pPr marL="0" marR="0" algn="ctr">
                        <a:lnSpc>
                          <a:spcPct val="106000"/>
                        </a:lnSpc>
                        <a:spcBef>
                          <a:spcPts val="0"/>
                        </a:spcBef>
                        <a:spcAft>
                          <a:spcPts val="0"/>
                        </a:spcAft>
                      </a:pPr>
                      <a:r>
                        <a:rPr lang="en-US" sz="1200" kern="1200" dirty="0" smtClean="0">
                          <a:effectLst/>
                        </a:rPr>
                        <a:t>Categorical</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9183" marR="59183" marT="0" marB="0" anchor="ctr"/>
                </a:tc>
                <a:tc>
                  <a:txBody>
                    <a:bodyPr/>
                    <a:lstStyle/>
                    <a:p>
                      <a:pPr marL="0" marR="0">
                        <a:lnSpc>
                          <a:spcPct val="106000"/>
                        </a:lnSpc>
                        <a:spcBef>
                          <a:spcPts val="0"/>
                        </a:spcBef>
                        <a:spcAft>
                          <a:spcPts val="0"/>
                        </a:spcAft>
                      </a:pPr>
                      <a:r>
                        <a:rPr lang="en-US" sz="1200" kern="1200" dirty="0">
                          <a:effectLst/>
                        </a:rPr>
                        <a:t>0</a:t>
                      </a:r>
                      <a:r>
                        <a:rPr lang="en-US" sz="1200" kern="1200" dirty="0">
                          <a:effectLst/>
                          <a:sym typeface="Wingdings" panose="05000000000000000000" pitchFamily="2" charset="2"/>
                        </a:rPr>
                        <a:t></a:t>
                      </a:r>
                      <a:r>
                        <a:rPr lang="en-US" sz="1200" kern="1200" dirty="0">
                          <a:effectLst/>
                        </a:rPr>
                        <a:t>Illiterate, 1</a:t>
                      </a:r>
                      <a:r>
                        <a:rPr lang="en-US" sz="1200" kern="1200" dirty="0">
                          <a:effectLst/>
                          <a:sym typeface="Wingdings" panose="05000000000000000000" pitchFamily="2" charset="2"/>
                        </a:rPr>
                        <a:t></a:t>
                      </a:r>
                      <a:r>
                        <a:rPr lang="en-US" sz="1200" kern="1200" dirty="0">
                          <a:effectLst/>
                        </a:rPr>
                        <a:t>Primary, 2</a:t>
                      </a:r>
                      <a:r>
                        <a:rPr lang="en-US" sz="1200" kern="1200" dirty="0">
                          <a:effectLst/>
                          <a:sym typeface="Wingdings" panose="05000000000000000000" pitchFamily="2" charset="2"/>
                        </a:rPr>
                        <a:t></a:t>
                      </a:r>
                      <a:r>
                        <a:rPr lang="en-US" sz="1200" kern="1200" dirty="0">
                          <a:effectLst/>
                        </a:rPr>
                        <a:t>Preparatory, 3</a:t>
                      </a:r>
                      <a:r>
                        <a:rPr lang="en-US" sz="1200" kern="1200" dirty="0">
                          <a:effectLst/>
                          <a:sym typeface="Wingdings" panose="05000000000000000000" pitchFamily="2" charset="2"/>
                        </a:rPr>
                        <a:t></a:t>
                      </a:r>
                      <a:r>
                        <a:rPr lang="en-US" sz="1200" kern="1200" dirty="0">
                          <a:effectLst/>
                        </a:rPr>
                        <a:t>Secondary and Post-secondary, 4</a:t>
                      </a:r>
                      <a:r>
                        <a:rPr lang="en-US" sz="1200" kern="1200" dirty="0">
                          <a:effectLst/>
                          <a:sym typeface="Wingdings" panose="05000000000000000000" pitchFamily="2" charset="2"/>
                        </a:rPr>
                        <a:t></a:t>
                      </a:r>
                      <a:r>
                        <a:rPr lang="en-US" sz="1200" kern="1200" dirty="0">
                          <a:effectLst/>
                        </a:rPr>
                        <a:t>Professional</a:t>
                      </a:r>
                      <a:endParaRPr lang="en-US" sz="1200" dirty="0">
                        <a:effectLst/>
                      </a:endParaRPr>
                    </a:p>
                    <a:p>
                      <a:pPr marL="0" marR="0">
                        <a:lnSpc>
                          <a:spcPct val="106000"/>
                        </a:lnSpc>
                        <a:spcBef>
                          <a:spcPts val="0"/>
                        </a:spcBef>
                        <a:spcAft>
                          <a:spcPts val="0"/>
                        </a:spcAft>
                      </a:pPr>
                      <a:r>
                        <a:rPr lang="en-US" sz="1200" kern="1200" dirty="0">
                          <a:effectLst/>
                        </a:rPr>
                        <a:t>5</a:t>
                      </a:r>
                      <a:r>
                        <a:rPr lang="en-US" sz="1200" kern="1200" dirty="0">
                          <a:effectLst/>
                          <a:sym typeface="Wingdings" panose="05000000000000000000" pitchFamily="2" charset="2"/>
                        </a:rPr>
                        <a:t></a:t>
                      </a:r>
                      <a:r>
                        <a:rPr lang="en-US" sz="1200" kern="1200" dirty="0">
                          <a:effectLst/>
                        </a:rPr>
                        <a:t>University and above</a:t>
                      </a:r>
                      <a:endParaRPr lang="en-US" sz="1200" dirty="0">
                        <a:effectLst/>
                        <a:latin typeface="Calibri" panose="020F0502020204030204" pitchFamily="34" charset="0"/>
                        <a:ea typeface="Calibri" panose="020F0502020204030204" pitchFamily="34" charset="0"/>
                      </a:endParaRPr>
                    </a:p>
                  </a:txBody>
                  <a:tcPr marL="59183" marR="59183" marT="0" marB="0" anchor="ctr"/>
                </a:tc>
                <a:extLst>
                  <a:ext uri="{0D108BD9-81ED-4DB2-BD59-A6C34878D82A}">
                    <a16:rowId xmlns:a16="http://schemas.microsoft.com/office/drawing/2014/main" xmlns="" val="2171662781"/>
                  </a:ext>
                </a:extLst>
              </a:tr>
              <a:tr h="309576">
                <a:tc>
                  <a:txBody>
                    <a:bodyPr/>
                    <a:lstStyle/>
                    <a:p>
                      <a:pPr marL="0" marR="0" algn="ctr">
                        <a:lnSpc>
                          <a:spcPct val="106000"/>
                        </a:lnSpc>
                        <a:spcBef>
                          <a:spcPts val="0"/>
                        </a:spcBef>
                        <a:spcAft>
                          <a:spcPts val="0"/>
                        </a:spcAft>
                        <a:tabLst>
                          <a:tab pos="238125" algn="l"/>
                        </a:tabLst>
                      </a:pPr>
                      <a:r>
                        <a:rPr lang="en-US" sz="1200" kern="1200">
                          <a:effectLst/>
                        </a:rPr>
                        <a:t>Source of income of HH</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9183" marR="59183" marT="0" marB="0" anchor="ctr"/>
                </a:tc>
                <a:tc>
                  <a:txBody>
                    <a:bodyPr/>
                    <a:lstStyle/>
                    <a:p>
                      <a:pPr marL="0" marR="0" algn="ctr">
                        <a:lnSpc>
                          <a:spcPct val="106000"/>
                        </a:lnSpc>
                        <a:spcBef>
                          <a:spcPts val="0"/>
                        </a:spcBef>
                        <a:spcAft>
                          <a:spcPts val="0"/>
                        </a:spcAft>
                      </a:pPr>
                      <a:r>
                        <a:rPr lang="en-US" sz="1200" kern="1200" dirty="0" smtClean="0">
                          <a:effectLst/>
                        </a:rPr>
                        <a:t>Categorical</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9183" marR="59183" marT="0" marB="0" anchor="ctr"/>
                </a:tc>
                <a:tc>
                  <a:txBody>
                    <a:bodyPr/>
                    <a:lstStyle/>
                    <a:p>
                      <a:pPr marL="0" marR="0">
                        <a:lnSpc>
                          <a:spcPct val="106000"/>
                        </a:lnSpc>
                        <a:spcBef>
                          <a:spcPts val="0"/>
                        </a:spcBef>
                        <a:spcAft>
                          <a:spcPts val="0"/>
                        </a:spcAft>
                      </a:pPr>
                      <a:r>
                        <a:rPr lang="en-US" sz="1200" kern="1200" dirty="0">
                          <a:effectLst/>
                        </a:rPr>
                        <a:t>0</a:t>
                      </a:r>
                      <a:r>
                        <a:rPr lang="en-US" sz="1200" kern="1200" dirty="0">
                          <a:effectLst/>
                          <a:sym typeface="Wingdings" panose="05000000000000000000" pitchFamily="2" charset="2"/>
                        </a:rPr>
                        <a:t></a:t>
                      </a:r>
                      <a:r>
                        <a:rPr lang="en-US" sz="1200" kern="1200" dirty="0">
                          <a:effectLst/>
                        </a:rPr>
                        <a:t>Other, 1</a:t>
                      </a:r>
                      <a:r>
                        <a:rPr lang="en-US" sz="1200" kern="1200" dirty="0">
                          <a:effectLst/>
                          <a:sym typeface="Wingdings" panose="05000000000000000000" pitchFamily="2" charset="2"/>
                        </a:rPr>
                        <a:t></a:t>
                      </a:r>
                      <a:r>
                        <a:rPr lang="en-US" sz="1200" kern="1200" dirty="0">
                          <a:effectLst/>
                        </a:rPr>
                        <a:t>Salaries and wages, 2</a:t>
                      </a:r>
                      <a:r>
                        <a:rPr lang="en-US" sz="1200" kern="1200" dirty="0">
                          <a:effectLst/>
                          <a:sym typeface="Wingdings" panose="05000000000000000000" pitchFamily="2" charset="2"/>
                        </a:rPr>
                        <a:t></a:t>
                      </a:r>
                      <a:r>
                        <a:rPr lang="en-US" sz="1200" kern="1200" dirty="0">
                          <a:effectLst/>
                        </a:rPr>
                        <a:t>Remittances, 3</a:t>
                      </a:r>
                      <a:r>
                        <a:rPr lang="en-US" sz="1200" kern="1200" dirty="0">
                          <a:effectLst/>
                          <a:sym typeface="Wingdings" panose="05000000000000000000" pitchFamily="2" charset="2"/>
                        </a:rPr>
                        <a:t></a:t>
                      </a:r>
                      <a:r>
                        <a:rPr lang="en-US" sz="1200" kern="1200" dirty="0">
                          <a:effectLst/>
                        </a:rPr>
                        <a:t> Household business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9183" marR="59183" marT="0" marB="0" anchor="ctr"/>
                </a:tc>
                <a:extLst>
                  <a:ext uri="{0D108BD9-81ED-4DB2-BD59-A6C34878D82A}">
                    <a16:rowId xmlns:a16="http://schemas.microsoft.com/office/drawing/2014/main" xmlns="" val="3541371105"/>
                  </a:ext>
                </a:extLst>
              </a:tr>
              <a:tr h="299605">
                <a:tc>
                  <a:txBody>
                    <a:bodyPr/>
                    <a:lstStyle/>
                    <a:p>
                      <a:pPr marL="0" marR="0" algn="ctr">
                        <a:lnSpc>
                          <a:spcPct val="106000"/>
                        </a:lnSpc>
                        <a:spcBef>
                          <a:spcPts val="0"/>
                        </a:spcBef>
                        <a:spcAft>
                          <a:spcPts val="0"/>
                        </a:spcAft>
                        <a:tabLst>
                          <a:tab pos="238125" algn="l"/>
                        </a:tabLst>
                      </a:pPr>
                      <a:r>
                        <a:rPr lang="en-US" sz="1200" kern="1200">
                          <a:effectLst/>
                        </a:rPr>
                        <a:t>Health expenditures</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9183" marR="59183" marT="0" marB="0" anchor="ctr"/>
                </a:tc>
                <a:tc>
                  <a:txBody>
                    <a:bodyPr/>
                    <a:lstStyle/>
                    <a:p>
                      <a:pPr marL="0" marR="0" algn="ctr">
                        <a:lnSpc>
                          <a:spcPct val="107000"/>
                        </a:lnSpc>
                        <a:spcBef>
                          <a:spcPts val="0"/>
                        </a:spcBef>
                        <a:spcAft>
                          <a:spcPts val="0"/>
                        </a:spcAft>
                      </a:pPr>
                      <a:r>
                        <a:rPr lang="en-US" sz="1200" kern="1200">
                          <a:effectLst/>
                        </a:rPr>
                        <a:t>Continuous</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9183" marR="59183" marT="0" marB="0" anchor="ctr"/>
                </a:tc>
                <a:tc>
                  <a:txBody>
                    <a:bodyPr/>
                    <a:lstStyle/>
                    <a:p>
                      <a:pPr marL="0" marR="0">
                        <a:lnSpc>
                          <a:spcPct val="106000"/>
                        </a:lnSpc>
                        <a:spcBef>
                          <a:spcPts val="0"/>
                        </a:spcBef>
                        <a:spcAft>
                          <a:spcPts val="0"/>
                        </a:spcAft>
                      </a:pPr>
                      <a:r>
                        <a:rPr lang="en-US" sz="1200" kern="1200" dirty="0">
                          <a:effectLst/>
                        </a:rPr>
                        <a:t>Medical </a:t>
                      </a:r>
                      <a:r>
                        <a:rPr lang="en-US" sz="1200" kern="1200" dirty="0" smtClean="0">
                          <a:effectLst/>
                        </a:rPr>
                        <a:t>expenditures\ person </a:t>
                      </a:r>
                      <a:r>
                        <a:rPr lang="en-US" sz="1200" kern="1200" dirty="0">
                          <a:effectLst/>
                        </a:rPr>
                        <a:t>in EGP per year.</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9183" marR="59183" marT="0" marB="0" anchor="ctr"/>
                </a:tc>
                <a:extLst>
                  <a:ext uri="{0D108BD9-81ED-4DB2-BD59-A6C34878D82A}">
                    <a16:rowId xmlns:a16="http://schemas.microsoft.com/office/drawing/2014/main" xmlns="" val="4130509667"/>
                  </a:ext>
                </a:extLst>
              </a:tr>
              <a:tr h="404662">
                <a:tc>
                  <a:txBody>
                    <a:bodyPr/>
                    <a:lstStyle/>
                    <a:p>
                      <a:pPr marL="0" marR="0" algn="ctr">
                        <a:lnSpc>
                          <a:spcPct val="106000"/>
                        </a:lnSpc>
                        <a:spcBef>
                          <a:spcPts val="0"/>
                        </a:spcBef>
                        <a:spcAft>
                          <a:spcPts val="0"/>
                        </a:spcAft>
                        <a:tabLst>
                          <a:tab pos="238125" algn="l"/>
                        </a:tabLst>
                      </a:pPr>
                      <a:r>
                        <a:rPr lang="en-US" sz="1200" kern="1200" dirty="0">
                          <a:effectLst/>
                        </a:rPr>
                        <a:t>Dependency ratio</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9183" marR="59183" marT="0" marB="0" anchor="ctr"/>
                </a:tc>
                <a:tc>
                  <a:txBody>
                    <a:bodyPr/>
                    <a:lstStyle/>
                    <a:p>
                      <a:pPr marL="0" marR="0" algn="ctr">
                        <a:lnSpc>
                          <a:spcPct val="107000"/>
                        </a:lnSpc>
                        <a:spcBef>
                          <a:spcPts val="0"/>
                        </a:spcBef>
                        <a:spcAft>
                          <a:spcPts val="0"/>
                        </a:spcAft>
                      </a:pPr>
                      <a:r>
                        <a:rPr lang="en-US" sz="1200" kern="1200">
                          <a:effectLst/>
                        </a:rPr>
                        <a:t>Continuous</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9183" marR="59183" marT="0" marB="0" anchor="ctr"/>
                </a:tc>
                <a:tc>
                  <a:txBody>
                    <a:bodyPr/>
                    <a:lstStyle/>
                    <a:p>
                      <a:pPr marL="0" marR="0">
                        <a:lnSpc>
                          <a:spcPct val="106000"/>
                        </a:lnSpc>
                        <a:spcBef>
                          <a:spcPts val="0"/>
                        </a:spcBef>
                        <a:spcAft>
                          <a:spcPts val="0"/>
                        </a:spcAft>
                      </a:pPr>
                      <a:r>
                        <a:rPr lang="en-US" sz="1200" kern="1200" dirty="0">
                          <a:effectLst/>
                        </a:rPr>
                        <a:t>The ratio of number of persons under the age of 15 and over the age of 65 to the number of persons between, </a:t>
                      </a:r>
                      <a:endParaRPr lang="en-US" sz="1200" kern="1200" dirty="0" smtClean="0">
                        <a:effectLst/>
                      </a:endParaRPr>
                    </a:p>
                    <a:p>
                      <a:pPr marL="0" marR="0">
                        <a:lnSpc>
                          <a:spcPct val="106000"/>
                        </a:lnSpc>
                        <a:spcBef>
                          <a:spcPts val="0"/>
                        </a:spcBef>
                        <a:spcAft>
                          <a:spcPts val="0"/>
                        </a:spcAft>
                      </a:pPr>
                      <a:r>
                        <a:rPr lang="en-US" sz="1200" kern="1200" dirty="0" smtClean="0">
                          <a:effectLst/>
                        </a:rPr>
                        <a:t>ages </a:t>
                      </a:r>
                      <a:r>
                        <a:rPr lang="en-US" sz="1200" kern="1200" dirty="0">
                          <a:effectLst/>
                        </a:rPr>
                        <a:t>15 – 65.</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9183" marR="59183" marT="0" marB="0" anchor="ctr"/>
                </a:tc>
                <a:extLst>
                  <a:ext uri="{0D108BD9-81ED-4DB2-BD59-A6C34878D82A}">
                    <a16:rowId xmlns:a16="http://schemas.microsoft.com/office/drawing/2014/main" xmlns="" val="2757296696"/>
                  </a:ext>
                </a:extLst>
              </a:tr>
            </a:tbl>
          </a:graphicData>
        </a:graphic>
      </p:graphicFrame>
    </p:spTree>
    <p:extLst>
      <p:ext uri="{BB962C8B-B14F-4D97-AF65-F5344CB8AC3E}">
        <p14:creationId xmlns:p14="http://schemas.microsoft.com/office/powerpoint/2010/main" val="3256600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80028" y="1699231"/>
            <a:ext cx="10058400" cy="3566160"/>
          </a:xfrm>
          <a:prstGeom prst="rect">
            <a:avLst/>
          </a:prstGeom>
        </p:spPr>
        <p:txBody>
          <a:bodyPr anchor="ctr"/>
          <a:lstStyle>
            <a:lvl1pPr algn="l" defTabSz="342892"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dirty="0" smtClean="0">
                <a:solidFill>
                  <a:schemeClr val="tx1"/>
                </a:solidFill>
              </a:rPr>
              <a:t>Models’</a:t>
            </a:r>
            <a:r>
              <a:rPr lang="en-US" sz="4800" dirty="0" smtClean="0">
                <a:solidFill>
                  <a:schemeClr val="tx1"/>
                </a:solidFill>
              </a:rPr>
              <a:t> </a:t>
            </a:r>
            <a:r>
              <a:rPr lang="en-US" sz="4800" b="1" dirty="0" smtClean="0">
                <a:solidFill>
                  <a:schemeClr val="tx1"/>
                </a:solidFill>
              </a:rPr>
              <a:t>Results</a:t>
            </a:r>
            <a:endParaRPr lang="en-US" sz="4800" dirty="0">
              <a:solidFill>
                <a:schemeClr val="tx1"/>
              </a:solidFill>
            </a:endParaRPr>
          </a:p>
        </p:txBody>
      </p:sp>
    </p:spTree>
    <p:extLst>
      <p:ext uri="{BB962C8B-B14F-4D97-AF65-F5344CB8AC3E}">
        <p14:creationId xmlns:p14="http://schemas.microsoft.com/office/powerpoint/2010/main" val="3081224802"/>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Fixed Effects Regression Results: </a:t>
            </a:r>
            <a:r>
              <a:rPr lang="en-US" dirty="0" smtClean="0"/>
              <a:t>2015</a:t>
            </a:r>
            <a:endParaRPr lang="en-US" dirty="0"/>
          </a:p>
        </p:txBody>
      </p:sp>
      <p:sp>
        <p:nvSpPr>
          <p:cNvPr id="3" name="Text Placeholder 2"/>
          <p:cNvSpPr>
            <a:spLocks noGrp="1"/>
          </p:cNvSpPr>
          <p:nvPr>
            <p:ph type="body" sz="quarter" idx="10"/>
          </p:nvPr>
        </p:nvSpPr>
        <p:spPr/>
        <p:txBody>
          <a:bodyPr>
            <a:normAutofit/>
          </a:bodyPr>
          <a:lstStyle/>
          <a:p>
            <a:r>
              <a:rPr lang="en-US" dirty="0" smtClean="0"/>
              <a:t>In the </a:t>
            </a:r>
            <a:r>
              <a:rPr lang="en-US" b="1" dirty="0" smtClean="0"/>
              <a:t>demographic characteristics </a:t>
            </a:r>
            <a:r>
              <a:rPr lang="en-US" dirty="0" smtClean="0"/>
              <a:t>category, consumption of a household in </a:t>
            </a:r>
            <a:r>
              <a:rPr lang="en-US" dirty="0" smtClean="0">
                <a:solidFill>
                  <a:srgbClr val="A40000"/>
                </a:solidFill>
              </a:rPr>
              <a:t>rural </a:t>
            </a:r>
            <a:r>
              <a:rPr lang="en-US" dirty="0" smtClean="0"/>
              <a:t>areas was lower than that in urban areas by </a:t>
            </a:r>
            <a:r>
              <a:rPr lang="en-US" b="1" dirty="0" smtClean="0">
                <a:solidFill>
                  <a:srgbClr val="92D050"/>
                </a:solidFill>
              </a:rPr>
              <a:t>8%</a:t>
            </a:r>
            <a:r>
              <a:rPr lang="en-US" dirty="0" smtClean="0"/>
              <a:t>.</a:t>
            </a:r>
          </a:p>
          <a:p>
            <a:r>
              <a:rPr lang="en-US" dirty="0" smtClean="0"/>
              <a:t>An </a:t>
            </a:r>
            <a:r>
              <a:rPr lang="en-US" dirty="0" smtClean="0">
                <a:solidFill>
                  <a:srgbClr val="A40000"/>
                </a:solidFill>
              </a:rPr>
              <a:t>increase</a:t>
            </a:r>
            <a:r>
              <a:rPr lang="en-US" dirty="0" smtClean="0"/>
              <a:t> in </a:t>
            </a:r>
            <a:r>
              <a:rPr lang="en-US" b="1" dirty="0" smtClean="0">
                <a:solidFill>
                  <a:srgbClr val="A40000"/>
                </a:solidFill>
              </a:rPr>
              <a:t>age of HH</a:t>
            </a:r>
            <a:r>
              <a:rPr lang="en-US" b="1" dirty="0" smtClean="0"/>
              <a:t> </a:t>
            </a:r>
            <a:r>
              <a:rPr lang="en-US" dirty="0" smtClean="0"/>
              <a:t>by </a:t>
            </a:r>
            <a:r>
              <a:rPr lang="en-US" b="1" dirty="0" smtClean="0"/>
              <a:t>one year </a:t>
            </a:r>
            <a:r>
              <a:rPr lang="en-US" dirty="0" smtClean="0"/>
              <a:t>causes an </a:t>
            </a:r>
            <a:r>
              <a:rPr lang="en-US" dirty="0" smtClean="0">
                <a:solidFill>
                  <a:srgbClr val="A40000"/>
                </a:solidFill>
              </a:rPr>
              <a:t>increase</a:t>
            </a:r>
            <a:r>
              <a:rPr lang="en-US" dirty="0" smtClean="0"/>
              <a:t> in consumption by </a:t>
            </a:r>
            <a:r>
              <a:rPr lang="en-US" b="1" dirty="0" smtClean="0">
                <a:solidFill>
                  <a:srgbClr val="92D050"/>
                </a:solidFill>
              </a:rPr>
              <a:t>0.4%</a:t>
            </a:r>
            <a:r>
              <a:rPr lang="en-US" dirty="0" smtClean="0"/>
              <a:t>.</a:t>
            </a:r>
          </a:p>
          <a:p>
            <a:r>
              <a:rPr lang="en-US" dirty="0" smtClean="0"/>
              <a:t>Speaking of the </a:t>
            </a:r>
            <a:r>
              <a:rPr lang="en-US" b="1" dirty="0" smtClean="0">
                <a:solidFill>
                  <a:srgbClr val="A40000"/>
                </a:solidFill>
              </a:rPr>
              <a:t>gender</a:t>
            </a:r>
            <a:r>
              <a:rPr lang="en-US" dirty="0" smtClean="0"/>
              <a:t> of the head, households headed by </a:t>
            </a:r>
            <a:r>
              <a:rPr lang="en-US" dirty="0" smtClean="0">
                <a:solidFill>
                  <a:srgbClr val="A40000"/>
                </a:solidFill>
              </a:rPr>
              <a:t>females</a:t>
            </a:r>
            <a:r>
              <a:rPr lang="en-US" dirty="0" smtClean="0"/>
              <a:t> had a </a:t>
            </a:r>
            <a:r>
              <a:rPr lang="en-US" b="1" dirty="0" smtClean="0">
                <a:solidFill>
                  <a:srgbClr val="92D050"/>
                </a:solidFill>
              </a:rPr>
              <a:t>3.5%</a:t>
            </a:r>
            <a:r>
              <a:rPr lang="en-US" dirty="0" smtClean="0"/>
              <a:t> higher consumption\ person than those headed by </a:t>
            </a:r>
            <a:r>
              <a:rPr lang="en-US" dirty="0" smtClean="0">
                <a:solidFill>
                  <a:srgbClr val="A40000"/>
                </a:solidFill>
              </a:rPr>
              <a:t>males</a:t>
            </a:r>
            <a:r>
              <a:rPr lang="en-US" dirty="0" smtClean="0"/>
              <a:t>.</a:t>
            </a:r>
          </a:p>
          <a:p>
            <a:r>
              <a:rPr lang="en-US" dirty="0" smtClean="0"/>
              <a:t>Concerning the </a:t>
            </a:r>
            <a:r>
              <a:rPr lang="en-US" b="1" dirty="0" smtClean="0">
                <a:solidFill>
                  <a:srgbClr val="A40000"/>
                </a:solidFill>
              </a:rPr>
              <a:t>marital status </a:t>
            </a:r>
            <a:r>
              <a:rPr lang="en-US" dirty="0" smtClean="0"/>
              <a:t>of the HH, </a:t>
            </a:r>
            <a:r>
              <a:rPr lang="en-US" dirty="0" smtClean="0">
                <a:solidFill>
                  <a:srgbClr val="A40000"/>
                </a:solidFill>
              </a:rPr>
              <a:t>married heads </a:t>
            </a:r>
            <a:r>
              <a:rPr lang="en-US" dirty="0" smtClean="0"/>
              <a:t>had higher consumption levels by </a:t>
            </a:r>
            <a:r>
              <a:rPr lang="en-US" b="1" dirty="0" smtClean="0">
                <a:solidFill>
                  <a:srgbClr val="92D050"/>
                </a:solidFill>
              </a:rPr>
              <a:t>17.6%</a:t>
            </a:r>
            <a:r>
              <a:rPr lang="en-US" dirty="0" smtClean="0"/>
              <a:t>, </a:t>
            </a:r>
            <a:r>
              <a:rPr lang="en-US" b="1" dirty="0" smtClean="0">
                <a:solidFill>
                  <a:srgbClr val="92D050"/>
                </a:solidFill>
              </a:rPr>
              <a:t>16.6%</a:t>
            </a:r>
            <a:r>
              <a:rPr lang="en-US" dirty="0" smtClean="0"/>
              <a:t> and </a:t>
            </a:r>
            <a:r>
              <a:rPr lang="en-US" b="1" dirty="0" smtClean="0">
                <a:solidFill>
                  <a:srgbClr val="92D050"/>
                </a:solidFill>
              </a:rPr>
              <a:t>13.4%</a:t>
            </a:r>
            <a:r>
              <a:rPr lang="en-US" dirty="0" smtClean="0"/>
              <a:t> over single, divorced and widowed heads respectively.</a:t>
            </a:r>
          </a:p>
        </p:txBody>
      </p:sp>
    </p:spTree>
    <p:extLst>
      <p:ext uri="{BB962C8B-B14F-4D97-AF65-F5344CB8AC3E}">
        <p14:creationId xmlns:p14="http://schemas.microsoft.com/office/powerpoint/2010/main" val="7348267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Fixed Effects Regression Results: 2015</a:t>
            </a:r>
            <a:br>
              <a:rPr lang="en-US" dirty="0" smtClean="0"/>
            </a:br>
            <a:endParaRPr lang="en-US" dirty="0"/>
          </a:p>
        </p:txBody>
      </p:sp>
      <p:sp>
        <p:nvSpPr>
          <p:cNvPr id="3" name="Text Placeholder 2"/>
          <p:cNvSpPr>
            <a:spLocks noGrp="1"/>
          </p:cNvSpPr>
          <p:nvPr>
            <p:ph type="body" sz="quarter" idx="10"/>
          </p:nvPr>
        </p:nvSpPr>
        <p:spPr/>
        <p:txBody>
          <a:bodyPr>
            <a:normAutofit fontScale="92500"/>
          </a:bodyPr>
          <a:lstStyle/>
          <a:p>
            <a:r>
              <a:rPr lang="en-US" dirty="0"/>
              <a:t>For the </a:t>
            </a:r>
            <a:r>
              <a:rPr lang="en-US" b="1" dirty="0"/>
              <a:t>industry of employment </a:t>
            </a:r>
            <a:r>
              <a:rPr lang="en-US" dirty="0" smtClean="0"/>
              <a:t>, </a:t>
            </a:r>
            <a:r>
              <a:rPr lang="en-US" dirty="0">
                <a:solidFill>
                  <a:srgbClr val="A40000"/>
                </a:solidFill>
              </a:rPr>
              <a:t>a</a:t>
            </a:r>
            <a:r>
              <a:rPr lang="en-US" dirty="0" smtClean="0">
                <a:solidFill>
                  <a:srgbClr val="A40000"/>
                </a:solidFill>
              </a:rPr>
              <a:t>griculture</a:t>
            </a:r>
            <a:r>
              <a:rPr lang="en-US" dirty="0" smtClean="0"/>
              <a:t> </a:t>
            </a:r>
            <a:r>
              <a:rPr lang="en-US" dirty="0"/>
              <a:t>workers-headed households tended to have </a:t>
            </a:r>
            <a:r>
              <a:rPr lang="en-US" b="1" dirty="0">
                <a:solidFill>
                  <a:srgbClr val="92D050"/>
                </a:solidFill>
              </a:rPr>
              <a:t>4.7%</a:t>
            </a:r>
            <a:r>
              <a:rPr lang="en-US" dirty="0"/>
              <a:t> lower consumption than </a:t>
            </a:r>
            <a:r>
              <a:rPr lang="en-US" dirty="0">
                <a:solidFill>
                  <a:srgbClr val="A40000"/>
                </a:solidFill>
              </a:rPr>
              <a:t>service </a:t>
            </a:r>
            <a:r>
              <a:rPr lang="en-US" dirty="0"/>
              <a:t>workers-headed households do.</a:t>
            </a:r>
          </a:p>
          <a:p>
            <a:r>
              <a:rPr lang="en-US" dirty="0"/>
              <a:t>An increase in </a:t>
            </a:r>
            <a:r>
              <a:rPr lang="en-US" b="1" dirty="0"/>
              <a:t>dependency ratio </a:t>
            </a:r>
            <a:r>
              <a:rPr lang="en-US" dirty="0"/>
              <a:t>by </a:t>
            </a:r>
            <a:r>
              <a:rPr lang="en-US" b="1" dirty="0">
                <a:solidFill>
                  <a:srgbClr val="92D050"/>
                </a:solidFill>
              </a:rPr>
              <a:t>1%</a:t>
            </a:r>
            <a:r>
              <a:rPr lang="en-US" dirty="0"/>
              <a:t> caused a </a:t>
            </a:r>
            <a:r>
              <a:rPr lang="en-US" b="1" dirty="0"/>
              <a:t>decrease</a:t>
            </a:r>
            <a:r>
              <a:rPr lang="en-US" dirty="0"/>
              <a:t> in consumption expenditure by </a:t>
            </a:r>
            <a:r>
              <a:rPr lang="en-US" b="1" dirty="0">
                <a:solidFill>
                  <a:srgbClr val="92D050"/>
                </a:solidFill>
              </a:rPr>
              <a:t>5%</a:t>
            </a:r>
            <a:r>
              <a:rPr lang="en-US" dirty="0"/>
              <a:t>.</a:t>
            </a:r>
          </a:p>
          <a:p>
            <a:r>
              <a:rPr lang="en-US" dirty="0" smtClean="0"/>
              <a:t>Regarding the </a:t>
            </a:r>
            <a:r>
              <a:rPr lang="en-US" dirty="0" smtClean="0">
                <a:solidFill>
                  <a:srgbClr val="A40000"/>
                </a:solidFill>
              </a:rPr>
              <a:t>source of income</a:t>
            </a:r>
            <a:r>
              <a:rPr lang="en-US" dirty="0" smtClean="0"/>
              <a:t>, families who had heads with wages and salaries had a </a:t>
            </a:r>
            <a:r>
              <a:rPr lang="en-US" b="1" dirty="0" smtClean="0">
                <a:solidFill>
                  <a:srgbClr val="92D050"/>
                </a:solidFill>
              </a:rPr>
              <a:t>3.1%</a:t>
            </a:r>
            <a:r>
              <a:rPr lang="en-US" dirty="0" smtClean="0"/>
              <a:t> higher consumption compared to families with heads who depended on remittances.</a:t>
            </a:r>
          </a:p>
          <a:p>
            <a:r>
              <a:rPr lang="en-US" dirty="0"/>
              <a:t>Moreover, </a:t>
            </a:r>
            <a:r>
              <a:rPr lang="en-US" dirty="0" smtClean="0"/>
              <a:t>when </a:t>
            </a:r>
            <a:r>
              <a:rPr lang="en-US" b="1" dirty="0"/>
              <a:t>medical expenditures </a:t>
            </a:r>
            <a:r>
              <a:rPr lang="en-US" dirty="0"/>
              <a:t>increased by 1,000 </a:t>
            </a:r>
            <a:r>
              <a:rPr lang="en-US" dirty="0" smtClean="0"/>
              <a:t>EGPs</a:t>
            </a:r>
            <a:r>
              <a:rPr lang="en-US" dirty="0"/>
              <a:t>, </a:t>
            </a:r>
            <a:r>
              <a:rPr lang="en-US" dirty="0" smtClean="0"/>
              <a:t>consumption\ </a:t>
            </a:r>
            <a:r>
              <a:rPr lang="en-US" dirty="0"/>
              <a:t>person tended to increase by </a:t>
            </a:r>
            <a:r>
              <a:rPr lang="en-US" b="1" dirty="0">
                <a:solidFill>
                  <a:srgbClr val="92D050"/>
                </a:solidFill>
              </a:rPr>
              <a:t>12%</a:t>
            </a:r>
            <a:r>
              <a:rPr lang="en-US" dirty="0"/>
              <a:t>.</a:t>
            </a:r>
          </a:p>
          <a:p>
            <a:r>
              <a:rPr lang="en-US" dirty="0" smtClean="0"/>
              <a:t>Consumption of </a:t>
            </a:r>
            <a:r>
              <a:rPr lang="en-US" dirty="0"/>
              <a:t>a household with a head who had </a:t>
            </a:r>
            <a:r>
              <a:rPr lang="en-US" b="1" dirty="0">
                <a:solidFill>
                  <a:srgbClr val="C00000"/>
                </a:solidFill>
              </a:rPr>
              <a:t>a university degree or above </a:t>
            </a:r>
            <a:r>
              <a:rPr lang="en-US" dirty="0"/>
              <a:t>was </a:t>
            </a:r>
            <a:r>
              <a:rPr lang="en-US" b="1" dirty="0">
                <a:solidFill>
                  <a:srgbClr val="92D050"/>
                </a:solidFill>
              </a:rPr>
              <a:t>54%</a:t>
            </a:r>
            <a:r>
              <a:rPr lang="en-US" dirty="0"/>
              <a:t>, </a:t>
            </a:r>
            <a:r>
              <a:rPr lang="en-US" b="1" dirty="0">
                <a:solidFill>
                  <a:srgbClr val="92D050"/>
                </a:solidFill>
              </a:rPr>
              <a:t>43%</a:t>
            </a:r>
            <a:r>
              <a:rPr lang="en-US" dirty="0"/>
              <a:t>, </a:t>
            </a:r>
            <a:r>
              <a:rPr lang="en-US" b="1" dirty="0">
                <a:solidFill>
                  <a:srgbClr val="92D050"/>
                </a:solidFill>
              </a:rPr>
              <a:t>34%</a:t>
            </a:r>
            <a:r>
              <a:rPr lang="en-US" dirty="0"/>
              <a:t>, </a:t>
            </a:r>
            <a:r>
              <a:rPr lang="en-US" b="1" dirty="0">
                <a:solidFill>
                  <a:srgbClr val="92D050"/>
                </a:solidFill>
              </a:rPr>
              <a:t>17%</a:t>
            </a:r>
            <a:r>
              <a:rPr lang="en-US" dirty="0"/>
              <a:t>, and </a:t>
            </a:r>
            <a:r>
              <a:rPr lang="en-US" b="1" dirty="0">
                <a:solidFill>
                  <a:srgbClr val="92D050"/>
                </a:solidFill>
              </a:rPr>
              <a:t>27%</a:t>
            </a:r>
            <a:r>
              <a:rPr lang="en-US" dirty="0"/>
              <a:t> higher than that of a household with a head with </a:t>
            </a:r>
            <a:r>
              <a:rPr lang="en-US" dirty="0">
                <a:solidFill>
                  <a:srgbClr val="C00000"/>
                </a:solidFill>
              </a:rPr>
              <a:t>no</a:t>
            </a:r>
            <a:r>
              <a:rPr lang="en-US" dirty="0"/>
              <a:t> </a:t>
            </a:r>
            <a:r>
              <a:rPr lang="en-US" dirty="0" smtClean="0">
                <a:solidFill>
                  <a:srgbClr val="C00000"/>
                </a:solidFill>
              </a:rPr>
              <a:t>education</a:t>
            </a:r>
            <a:r>
              <a:rPr lang="en-US" dirty="0" smtClean="0"/>
              <a:t>, </a:t>
            </a:r>
            <a:r>
              <a:rPr lang="en-US" dirty="0"/>
              <a:t>or with </a:t>
            </a:r>
            <a:r>
              <a:rPr lang="en-US" dirty="0" smtClean="0">
                <a:solidFill>
                  <a:srgbClr val="C00000"/>
                </a:solidFill>
              </a:rPr>
              <a:t>primary</a:t>
            </a:r>
            <a:r>
              <a:rPr lang="en-US" dirty="0"/>
              <a:t>, </a:t>
            </a:r>
            <a:r>
              <a:rPr lang="en-US" dirty="0">
                <a:solidFill>
                  <a:srgbClr val="C00000"/>
                </a:solidFill>
              </a:rPr>
              <a:t>preparatory</a:t>
            </a:r>
            <a:r>
              <a:rPr lang="en-US" dirty="0"/>
              <a:t>, </a:t>
            </a:r>
            <a:r>
              <a:rPr lang="en-US" dirty="0">
                <a:solidFill>
                  <a:srgbClr val="C00000"/>
                </a:solidFill>
              </a:rPr>
              <a:t>secondary</a:t>
            </a:r>
            <a:r>
              <a:rPr lang="en-US" dirty="0"/>
              <a:t> and </a:t>
            </a:r>
            <a:r>
              <a:rPr lang="en-US" dirty="0">
                <a:solidFill>
                  <a:srgbClr val="C00000"/>
                </a:solidFill>
              </a:rPr>
              <a:t>professional</a:t>
            </a:r>
            <a:r>
              <a:rPr lang="en-US" dirty="0"/>
              <a:t> levels respectively. </a:t>
            </a:r>
          </a:p>
          <a:p>
            <a:endParaRPr lang="en-US" dirty="0" smtClean="0"/>
          </a:p>
        </p:txBody>
      </p:sp>
    </p:spTree>
    <p:extLst>
      <p:ext uri="{BB962C8B-B14F-4D97-AF65-F5344CB8AC3E}">
        <p14:creationId xmlns:p14="http://schemas.microsoft.com/office/powerpoint/2010/main" val="20534599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Objective</a:t>
            </a:r>
            <a:br>
              <a:rPr lang="en-US" smtClean="0"/>
            </a:br>
            <a:endParaRPr lang="en-US" dirty="0"/>
          </a:p>
        </p:txBody>
      </p:sp>
      <p:sp>
        <p:nvSpPr>
          <p:cNvPr id="3" name="Text Placeholder 2"/>
          <p:cNvSpPr>
            <a:spLocks noGrp="1"/>
          </p:cNvSpPr>
          <p:nvPr>
            <p:ph type="body" sz="quarter" idx="10"/>
          </p:nvPr>
        </p:nvSpPr>
        <p:spPr/>
        <p:txBody>
          <a:bodyPr anchor="ctr"/>
          <a:lstStyle/>
          <a:p>
            <a:pPr marL="0" indent="0" algn="ctr">
              <a:lnSpc>
                <a:spcPct val="200000"/>
              </a:lnSpc>
              <a:buNone/>
            </a:pPr>
            <a:r>
              <a:rPr lang="en-US" dirty="0" smtClean="0"/>
              <a:t>Recognizing the roots of poverty, its elements and determinants in Egypt to come up with policy recommendations that help eradicate poverty and ameliorate welfare using the most recent HIECS for the years 2011, 2013 and 2015. </a:t>
            </a:r>
          </a:p>
          <a:p>
            <a:pPr>
              <a:lnSpc>
                <a:spcPct val="200000"/>
              </a:lnSpc>
            </a:pPr>
            <a:endParaRPr lang="en-US" dirty="0"/>
          </a:p>
        </p:txBody>
      </p:sp>
    </p:spTree>
    <p:extLst>
      <p:ext uri="{BB962C8B-B14F-4D97-AF65-F5344CB8AC3E}">
        <p14:creationId xmlns:p14="http://schemas.microsoft.com/office/powerpoint/2010/main" val="11418579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25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25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25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36433" y="0"/>
            <a:ext cx="9290049" cy="836762"/>
          </a:xfrm>
        </p:spPr>
        <p:txBody>
          <a:bodyPr/>
          <a:lstStyle/>
          <a:p>
            <a:r>
              <a:rPr lang="en-US" dirty="0"/>
              <a:t>Logistic Regression Results: </a:t>
            </a:r>
            <a:r>
              <a:rPr lang="en-US" dirty="0" smtClean="0"/>
              <a:t>2015</a:t>
            </a:r>
            <a:endParaRPr lang="en-US" dirty="0"/>
          </a:p>
        </p:txBody>
      </p:sp>
      <p:sp>
        <p:nvSpPr>
          <p:cNvPr id="3" name="Text Placeholder 2"/>
          <p:cNvSpPr>
            <a:spLocks noGrp="1"/>
          </p:cNvSpPr>
          <p:nvPr>
            <p:ph type="body" sz="quarter" idx="10"/>
          </p:nvPr>
        </p:nvSpPr>
        <p:spPr/>
        <p:txBody>
          <a:bodyPr>
            <a:normAutofit/>
          </a:bodyPr>
          <a:lstStyle/>
          <a:p>
            <a:r>
              <a:rPr lang="en-US" dirty="0" smtClean="0"/>
              <a:t>In the </a:t>
            </a:r>
            <a:r>
              <a:rPr lang="en-US" b="1" dirty="0" smtClean="0"/>
              <a:t>demographic characteristics </a:t>
            </a:r>
            <a:r>
              <a:rPr lang="en-US" dirty="0" smtClean="0"/>
              <a:t>category, </a:t>
            </a:r>
            <a:r>
              <a:rPr lang="en-US" dirty="0">
                <a:solidFill>
                  <a:srgbClr val="A40000"/>
                </a:solidFill>
              </a:rPr>
              <a:t>rural</a:t>
            </a:r>
            <a:r>
              <a:rPr lang="en-US" dirty="0"/>
              <a:t> area </a:t>
            </a:r>
            <a:r>
              <a:rPr lang="en-US" dirty="0" smtClean="0"/>
              <a:t>residents are more than </a:t>
            </a:r>
            <a:r>
              <a:rPr lang="en-US" b="1" dirty="0" smtClean="0">
                <a:solidFill>
                  <a:srgbClr val="92D050"/>
                </a:solidFill>
              </a:rPr>
              <a:t>2</a:t>
            </a:r>
            <a:r>
              <a:rPr lang="en-US" dirty="0" smtClean="0"/>
              <a:t> times likely to fall in poverty </a:t>
            </a:r>
            <a:r>
              <a:rPr lang="en-US" dirty="0"/>
              <a:t>than their </a:t>
            </a:r>
            <a:r>
              <a:rPr lang="en-US" dirty="0">
                <a:solidFill>
                  <a:srgbClr val="A40000"/>
                </a:solidFill>
              </a:rPr>
              <a:t>urban</a:t>
            </a:r>
            <a:r>
              <a:rPr lang="en-US" dirty="0"/>
              <a:t> </a:t>
            </a:r>
            <a:r>
              <a:rPr lang="en-US" dirty="0" smtClean="0"/>
              <a:t>counterparts.</a:t>
            </a:r>
          </a:p>
          <a:p>
            <a:r>
              <a:rPr lang="en-US" dirty="0" smtClean="0"/>
              <a:t>Additionally, an extra family member increased the likelihood of being poor by </a:t>
            </a:r>
            <a:r>
              <a:rPr lang="en-US" b="1" dirty="0" smtClean="0">
                <a:solidFill>
                  <a:srgbClr val="92D050"/>
                </a:solidFill>
              </a:rPr>
              <a:t>87%</a:t>
            </a:r>
            <a:r>
              <a:rPr lang="en-US" dirty="0" smtClean="0"/>
              <a:t>.</a:t>
            </a:r>
          </a:p>
          <a:p>
            <a:r>
              <a:rPr lang="en-US" dirty="0" smtClean="0"/>
              <a:t>Furthermore, with each additional year of </a:t>
            </a:r>
            <a:r>
              <a:rPr lang="en-US" b="1" dirty="0" smtClean="0">
                <a:solidFill>
                  <a:srgbClr val="A40000"/>
                </a:solidFill>
              </a:rPr>
              <a:t>HH age</a:t>
            </a:r>
            <a:r>
              <a:rPr lang="en-US" dirty="0" smtClean="0"/>
              <a:t>, the probability that the household fall in poverty </a:t>
            </a:r>
            <a:r>
              <a:rPr lang="en-US" dirty="0" smtClean="0">
                <a:solidFill>
                  <a:srgbClr val="A40000"/>
                </a:solidFill>
              </a:rPr>
              <a:t>decreases</a:t>
            </a:r>
            <a:r>
              <a:rPr lang="en-US" dirty="0" smtClean="0"/>
              <a:t> by </a:t>
            </a:r>
            <a:r>
              <a:rPr lang="en-US" b="1" dirty="0" smtClean="0">
                <a:solidFill>
                  <a:srgbClr val="92D050"/>
                </a:solidFill>
              </a:rPr>
              <a:t>2%</a:t>
            </a:r>
            <a:r>
              <a:rPr lang="en-US" dirty="0" smtClean="0"/>
              <a:t>. </a:t>
            </a:r>
          </a:p>
          <a:p>
            <a:r>
              <a:rPr lang="en-US" dirty="0" smtClean="0"/>
              <a:t>Speaking of the </a:t>
            </a:r>
            <a:r>
              <a:rPr lang="en-US" b="1" dirty="0" smtClean="0">
                <a:solidFill>
                  <a:srgbClr val="A40000"/>
                </a:solidFill>
              </a:rPr>
              <a:t>gender</a:t>
            </a:r>
            <a:r>
              <a:rPr lang="en-US" dirty="0" smtClean="0"/>
              <a:t> of the head, </a:t>
            </a:r>
            <a:r>
              <a:rPr lang="en-US" dirty="0" smtClean="0">
                <a:solidFill>
                  <a:srgbClr val="A40000"/>
                </a:solidFill>
              </a:rPr>
              <a:t>male-headed</a:t>
            </a:r>
            <a:r>
              <a:rPr lang="en-US" dirty="0" smtClean="0"/>
              <a:t> households are </a:t>
            </a:r>
            <a:r>
              <a:rPr lang="en-US" b="1" dirty="0" smtClean="0">
                <a:solidFill>
                  <a:srgbClr val="92D050"/>
                </a:solidFill>
              </a:rPr>
              <a:t>70%</a:t>
            </a:r>
            <a:r>
              <a:rPr lang="en-US" dirty="0" smtClean="0"/>
              <a:t> </a:t>
            </a:r>
            <a:r>
              <a:rPr lang="en-US" b="1" dirty="0" smtClean="0"/>
              <a:t>more </a:t>
            </a:r>
            <a:r>
              <a:rPr lang="en-US" dirty="0" smtClean="0"/>
              <a:t>likely to suffer from poverty.</a:t>
            </a:r>
          </a:p>
          <a:p>
            <a:r>
              <a:rPr lang="en-US" dirty="0" smtClean="0"/>
              <a:t> Concerning the </a:t>
            </a:r>
            <a:r>
              <a:rPr lang="en-US" b="1" dirty="0" smtClean="0">
                <a:solidFill>
                  <a:srgbClr val="A40000"/>
                </a:solidFill>
              </a:rPr>
              <a:t>marital status </a:t>
            </a:r>
            <a:r>
              <a:rPr lang="en-US" dirty="0" smtClean="0"/>
              <a:t>of the HH, eventuality of being poor for households headed by </a:t>
            </a:r>
            <a:r>
              <a:rPr lang="en-US" dirty="0" smtClean="0">
                <a:solidFill>
                  <a:srgbClr val="A40000"/>
                </a:solidFill>
              </a:rPr>
              <a:t>divorced</a:t>
            </a:r>
            <a:r>
              <a:rPr lang="en-US" dirty="0" smtClean="0"/>
              <a:t> persons was almost </a:t>
            </a:r>
            <a:r>
              <a:rPr lang="en-US" b="1" dirty="0" smtClean="0">
                <a:solidFill>
                  <a:srgbClr val="92D050"/>
                </a:solidFill>
              </a:rPr>
              <a:t>twice</a:t>
            </a:r>
            <a:r>
              <a:rPr lang="en-US" dirty="0" smtClean="0"/>
              <a:t> </a:t>
            </a:r>
            <a:r>
              <a:rPr lang="en-US" b="1" dirty="0" smtClean="0"/>
              <a:t>higher</a:t>
            </a:r>
            <a:r>
              <a:rPr lang="en-US" dirty="0" smtClean="0"/>
              <a:t> than that of households headed by </a:t>
            </a:r>
            <a:r>
              <a:rPr lang="en-US" dirty="0" smtClean="0">
                <a:solidFill>
                  <a:srgbClr val="A40000"/>
                </a:solidFill>
              </a:rPr>
              <a:t>married</a:t>
            </a:r>
            <a:r>
              <a:rPr lang="en-US" dirty="0" smtClean="0"/>
              <a:t> individuals.</a:t>
            </a:r>
          </a:p>
        </p:txBody>
      </p:sp>
    </p:spTree>
    <p:extLst>
      <p:ext uri="{BB962C8B-B14F-4D97-AF65-F5344CB8AC3E}">
        <p14:creationId xmlns:p14="http://schemas.microsoft.com/office/powerpoint/2010/main" val="37358795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Logistic Regression Results: 2015</a:t>
            </a:r>
            <a:br>
              <a:rPr lang="en-US" dirty="0"/>
            </a:br>
            <a:endParaRPr lang="en-US" dirty="0"/>
          </a:p>
        </p:txBody>
      </p:sp>
      <p:sp>
        <p:nvSpPr>
          <p:cNvPr id="3" name="Text Placeholder 2"/>
          <p:cNvSpPr>
            <a:spLocks noGrp="1"/>
          </p:cNvSpPr>
          <p:nvPr>
            <p:ph type="body" sz="quarter" idx="10"/>
          </p:nvPr>
        </p:nvSpPr>
        <p:spPr/>
        <p:txBody>
          <a:bodyPr>
            <a:normAutofit fontScale="92500"/>
          </a:bodyPr>
          <a:lstStyle/>
          <a:p>
            <a:r>
              <a:rPr lang="en-US" dirty="0"/>
              <a:t>For the </a:t>
            </a:r>
            <a:r>
              <a:rPr lang="en-US" b="1" dirty="0"/>
              <a:t>industry of </a:t>
            </a:r>
            <a:r>
              <a:rPr lang="en-US" b="1" dirty="0" smtClean="0"/>
              <a:t>employment</a:t>
            </a:r>
            <a:r>
              <a:rPr lang="en-US" dirty="0" smtClean="0"/>
              <a:t>, </a:t>
            </a:r>
            <a:r>
              <a:rPr lang="en-US" dirty="0"/>
              <a:t>the likelihood of being poor for households headed by individuals working in </a:t>
            </a:r>
            <a:r>
              <a:rPr lang="en-US" dirty="0">
                <a:solidFill>
                  <a:srgbClr val="A40000"/>
                </a:solidFill>
              </a:rPr>
              <a:t>agriculture</a:t>
            </a:r>
            <a:r>
              <a:rPr lang="en-US" dirty="0"/>
              <a:t> is </a:t>
            </a:r>
            <a:r>
              <a:rPr lang="en-US" b="1" dirty="0">
                <a:solidFill>
                  <a:srgbClr val="92D050"/>
                </a:solidFill>
              </a:rPr>
              <a:t>48%</a:t>
            </a:r>
            <a:r>
              <a:rPr lang="en-US" dirty="0"/>
              <a:t> higher than for those headed by persons working in the </a:t>
            </a:r>
            <a:r>
              <a:rPr lang="en-US" dirty="0">
                <a:solidFill>
                  <a:srgbClr val="A40000"/>
                </a:solidFill>
              </a:rPr>
              <a:t>services</a:t>
            </a:r>
            <a:r>
              <a:rPr lang="en-US" dirty="0"/>
              <a:t> industry.</a:t>
            </a:r>
          </a:p>
          <a:p>
            <a:r>
              <a:rPr lang="en-US" dirty="0" smtClean="0"/>
              <a:t>If </a:t>
            </a:r>
            <a:r>
              <a:rPr lang="en-US" dirty="0"/>
              <a:t>the </a:t>
            </a:r>
            <a:r>
              <a:rPr lang="en-US" b="1" dirty="0"/>
              <a:t>dependency ratio </a:t>
            </a:r>
            <a:r>
              <a:rPr lang="en-US" dirty="0"/>
              <a:t>were increased by </a:t>
            </a:r>
            <a:r>
              <a:rPr lang="en-US" b="1" dirty="0">
                <a:solidFill>
                  <a:srgbClr val="92D050"/>
                </a:solidFill>
              </a:rPr>
              <a:t>1%</a:t>
            </a:r>
            <a:r>
              <a:rPr lang="en-US" dirty="0"/>
              <a:t>, the odds ratio would be </a:t>
            </a:r>
            <a:r>
              <a:rPr lang="en-US" b="1" dirty="0"/>
              <a:t>increased</a:t>
            </a:r>
            <a:r>
              <a:rPr lang="en-US" dirty="0"/>
              <a:t> by </a:t>
            </a:r>
            <a:r>
              <a:rPr lang="en-US" b="1" dirty="0">
                <a:solidFill>
                  <a:srgbClr val="92D050"/>
                </a:solidFill>
              </a:rPr>
              <a:t>52%</a:t>
            </a:r>
            <a:r>
              <a:rPr lang="en-US" dirty="0"/>
              <a:t>.</a:t>
            </a:r>
          </a:p>
          <a:p>
            <a:r>
              <a:rPr lang="en-US" dirty="0" smtClean="0"/>
              <a:t>As far as </a:t>
            </a:r>
            <a:r>
              <a:rPr lang="en-US" b="1" dirty="0" smtClean="0"/>
              <a:t>medical expenditures </a:t>
            </a:r>
            <a:r>
              <a:rPr lang="en-US" dirty="0" smtClean="0"/>
              <a:t>are concerned, a </a:t>
            </a:r>
            <a:r>
              <a:rPr lang="en-US" b="1" dirty="0" smtClean="0">
                <a:solidFill>
                  <a:srgbClr val="92D050"/>
                </a:solidFill>
              </a:rPr>
              <a:t>one</a:t>
            </a:r>
            <a:r>
              <a:rPr lang="en-US" dirty="0" smtClean="0"/>
              <a:t>-pound </a:t>
            </a:r>
            <a:r>
              <a:rPr lang="en-US" dirty="0" smtClean="0">
                <a:solidFill>
                  <a:srgbClr val="C00000"/>
                </a:solidFill>
              </a:rPr>
              <a:t>increase</a:t>
            </a:r>
            <a:r>
              <a:rPr lang="en-US" dirty="0" smtClean="0"/>
              <a:t> in the medical expenses\ person in a household </a:t>
            </a:r>
            <a:r>
              <a:rPr lang="en-US" dirty="0" smtClean="0">
                <a:solidFill>
                  <a:srgbClr val="C00000"/>
                </a:solidFill>
              </a:rPr>
              <a:t>decreases</a:t>
            </a:r>
            <a:r>
              <a:rPr lang="en-US" dirty="0" smtClean="0"/>
              <a:t> the probability of being poor by about </a:t>
            </a:r>
            <a:r>
              <a:rPr lang="en-US" b="1" dirty="0" smtClean="0">
                <a:solidFill>
                  <a:srgbClr val="92D050"/>
                </a:solidFill>
              </a:rPr>
              <a:t>0.05%</a:t>
            </a:r>
            <a:r>
              <a:rPr lang="en-US" dirty="0" smtClean="0"/>
              <a:t>. </a:t>
            </a:r>
          </a:p>
          <a:p>
            <a:r>
              <a:rPr lang="en-US" dirty="0" smtClean="0"/>
              <a:t>Speaking of </a:t>
            </a:r>
            <a:r>
              <a:rPr lang="en-US" b="1" dirty="0" smtClean="0"/>
              <a:t>educational attainment </a:t>
            </a:r>
            <a:r>
              <a:rPr lang="en-US" dirty="0" smtClean="0"/>
              <a:t>of the head, the estimated coefficient for illiterate heads (</a:t>
            </a:r>
            <a:r>
              <a:rPr lang="en-US" b="1" dirty="0" smtClean="0">
                <a:solidFill>
                  <a:srgbClr val="92D050"/>
                </a:solidFill>
              </a:rPr>
              <a:t>2.51</a:t>
            </a:r>
            <a:r>
              <a:rPr lang="en-US" dirty="0" smtClean="0"/>
              <a:t>), suggests a </a:t>
            </a:r>
            <a:r>
              <a:rPr lang="en-US" dirty="0" smtClean="0">
                <a:solidFill>
                  <a:srgbClr val="A40000"/>
                </a:solidFill>
              </a:rPr>
              <a:t>higher </a:t>
            </a:r>
            <a:r>
              <a:rPr lang="en-US" dirty="0" smtClean="0"/>
              <a:t>chance of being poor for households with </a:t>
            </a:r>
            <a:r>
              <a:rPr lang="en-US" b="1" dirty="0" smtClean="0">
                <a:solidFill>
                  <a:srgbClr val="A40000"/>
                </a:solidFill>
              </a:rPr>
              <a:t>illiterate</a:t>
            </a:r>
            <a:r>
              <a:rPr lang="en-US" dirty="0" smtClean="0"/>
              <a:t> heads than those headed by </a:t>
            </a:r>
            <a:r>
              <a:rPr lang="en-US" b="1" dirty="0" smtClean="0">
                <a:solidFill>
                  <a:srgbClr val="A40000"/>
                </a:solidFill>
              </a:rPr>
              <a:t>university degree </a:t>
            </a:r>
            <a:r>
              <a:rPr lang="en-US" dirty="0" smtClean="0"/>
              <a:t>holders.</a:t>
            </a:r>
          </a:p>
          <a:p>
            <a:r>
              <a:rPr lang="en-US" dirty="0" smtClean="0"/>
              <a:t> Additionally, the odds for households with </a:t>
            </a:r>
            <a:r>
              <a:rPr lang="en-US" b="1" dirty="0" smtClean="0">
                <a:solidFill>
                  <a:srgbClr val="A40000"/>
                </a:solidFill>
              </a:rPr>
              <a:t>primary</a:t>
            </a:r>
            <a:r>
              <a:rPr lang="en-US" dirty="0" smtClean="0">
                <a:solidFill>
                  <a:srgbClr val="A40000"/>
                </a:solidFill>
              </a:rPr>
              <a:t> </a:t>
            </a:r>
            <a:r>
              <a:rPr lang="en-US" dirty="0" smtClean="0"/>
              <a:t>educated heads are </a:t>
            </a:r>
            <a:r>
              <a:rPr lang="en-US" b="1" dirty="0" smtClean="0">
                <a:solidFill>
                  <a:srgbClr val="92D050"/>
                </a:solidFill>
              </a:rPr>
              <a:t>55%</a:t>
            </a:r>
            <a:r>
              <a:rPr lang="en-US" dirty="0" smtClean="0"/>
              <a:t> </a:t>
            </a:r>
            <a:r>
              <a:rPr lang="en-US" b="1" dirty="0" smtClean="0"/>
              <a:t>lower</a:t>
            </a:r>
            <a:r>
              <a:rPr lang="en-US" dirty="0" smtClean="0"/>
              <a:t> than the odds for their </a:t>
            </a:r>
            <a:r>
              <a:rPr lang="en-US" b="1" dirty="0" smtClean="0">
                <a:solidFill>
                  <a:srgbClr val="A40000"/>
                </a:solidFill>
              </a:rPr>
              <a:t>illiterate</a:t>
            </a:r>
            <a:r>
              <a:rPr lang="en-US" dirty="0" smtClean="0"/>
              <a:t> counterparts.</a:t>
            </a:r>
            <a:endParaRPr lang="en-US" dirty="0"/>
          </a:p>
        </p:txBody>
      </p:sp>
    </p:spTree>
    <p:extLst>
      <p:ext uri="{BB962C8B-B14F-4D97-AF65-F5344CB8AC3E}">
        <p14:creationId xmlns:p14="http://schemas.microsoft.com/office/powerpoint/2010/main" val="34340155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77113" y="83977"/>
            <a:ext cx="7387982" cy="625523"/>
          </a:xfrm>
        </p:spPr>
        <p:txBody>
          <a:bodyPr>
            <a:normAutofit/>
          </a:bodyPr>
          <a:lstStyle/>
          <a:p>
            <a:pPr algn="ctr"/>
            <a:r>
              <a:rPr lang="en-US" sz="3000" dirty="0" smtClean="0"/>
              <a:t>Results’ Conclusion</a:t>
            </a:r>
            <a:endParaRPr lang="en-US" sz="3000" dirty="0"/>
          </a:p>
        </p:txBody>
      </p:sp>
      <p:sp>
        <p:nvSpPr>
          <p:cNvPr id="5" name="Down Arrow Callout 4"/>
          <p:cNvSpPr/>
          <p:nvPr/>
        </p:nvSpPr>
        <p:spPr>
          <a:xfrm>
            <a:off x="707364" y="1837426"/>
            <a:ext cx="3925021" cy="1121434"/>
          </a:xfrm>
          <a:prstGeom prst="down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Households </a:t>
            </a:r>
            <a:r>
              <a:rPr lang="en-US" b="1" dirty="0" smtClean="0"/>
              <a:t>Less</a:t>
            </a:r>
            <a:r>
              <a:rPr lang="en-US" dirty="0" smtClean="0"/>
              <a:t> likely to be poor</a:t>
            </a:r>
            <a:endParaRPr lang="en-US" dirty="0"/>
          </a:p>
        </p:txBody>
      </p:sp>
      <p:sp>
        <p:nvSpPr>
          <p:cNvPr id="7" name="Down Arrow Callout 6"/>
          <p:cNvSpPr/>
          <p:nvPr/>
        </p:nvSpPr>
        <p:spPr>
          <a:xfrm>
            <a:off x="7251935" y="1837426"/>
            <a:ext cx="3925021" cy="1121434"/>
          </a:xfrm>
          <a:prstGeom prst="downArrow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Households </a:t>
            </a:r>
            <a:r>
              <a:rPr lang="en-US" b="1" dirty="0" smtClean="0"/>
              <a:t>More</a:t>
            </a:r>
            <a:r>
              <a:rPr lang="en-US" dirty="0" smtClean="0"/>
              <a:t> likely to be poor</a:t>
            </a:r>
            <a:endParaRPr lang="en-US" dirty="0"/>
          </a:p>
        </p:txBody>
      </p:sp>
      <p:sp>
        <p:nvSpPr>
          <p:cNvPr id="10" name="Right Brace 9"/>
          <p:cNvSpPr/>
          <p:nvPr/>
        </p:nvSpPr>
        <p:spPr>
          <a:xfrm rot="16200000">
            <a:off x="5617248" y="-2403647"/>
            <a:ext cx="695836" cy="7203056"/>
          </a:xfrm>
          <a:prstGeom prst="rightBrace">
            <a:avLst>
              <a:gd name="adj1" fmla="val 68115"/>
              <a:gd name="adj2" fmla="val 47502"/>
            </a:avLst>
          </a:prstGeom>
        </p:spPr>
        <p:style>
          <a:lnRef idx="3">
            <a:schemeClr val="dk1"/>
          </a:lnRef>
          <a:fillRef idx="0">
            <a:schemeClr val="dk1"/>
          </a:fillRef>
          <a:effectRef idx="2">
            <a:schemeClr val="dk1"/>
          </a:effectRef>
          <a:fontRef idx="minor">
            <a:schemeClr val="tx1"/>
          </a:fontRef>
        </p:style>
        <p:txBody>
          <a:bodyPr rtlCol="0" anchor="ctr"/>
          <a:lstStyle/>
          <a:p>
            <a:pPr algn="ctr">
              <a:defRPr/>
            </a:pPr>
            <a:endParaRPr lang="en-US">
              <a:solidFill>
                <a:prstClr val="black"/>
              </a:solidFill>
              <a:latin typeface="+mj-lt"/>
            </a:endParaRPr>
          </a:p>
        </p:txBody>
      </p:sp>
      <p:sp>
        <p:nvSpPr>
          <p:cNvPr id="11" name="Flowchart: Predefined Process 10"/>
          <p:cNvSpPr/>
          <p:nvPr/>
        </p:nvSpPr>
        <p:spPr>
          <a:xfrm>
            <a:off x="707364" y="3122761"/>
            <a:ext cx="3925021" cy="3027873"/>
          </a:xfrm>
          <a:prstGeom prst="flowChartPredefinedProcess">
            <a:avLst/>
          </a:prstGeom>
        </p:spPr>
        <p:style>
          <a:lnRef idx="1">
            <a:schemeClr val="accent4"/>
          </a:lnRef>
          <a:fillRef idx="2">
            <a:schemeClr val="accent4"/>
          </a:fillRef>
          <a:effectRef idx="1">
            <a:schemeClr val="accent4"/>
          </a:effectRef>
          <a:fontRef idx="minor">
            <a:schemeClr val="dk1"/>
          </a:fontRef>
        </p:style>
        <p:txBody>
          <a:bodyPr rtlCol="0" anchor="ctr"/>
          <a:lstStyle/>
          <a:p>
            <a:pPr marL="285750" indent="-285750">
              <a:buFontTx/>
              <a:buChar char="-"/>
            </a:pPr>
            <a:r>
              <a:rPr lang="en-US" dirty="0" smtClean="0">
                <a:solidFill>
                  <a:schemeClr val="tx1"/>
                </a:solidFill>
              </a:rPr>
              <a:t>Urban residents </a:t>
            </a:r>
          </a:p>
          <a:p>
            <a:pPr marL="285750" indent="-285750">
              <a:buFontTx/>
              <a:buChar char="-"/>
            </a:pPr>
            <a:r>
              <a:rPr lang="en-US" dirty="0" smtClean="0">
                <a:solidFill>
                  <a:schemeClr val="tx1"/>
                </a:solidFill>
              </a:rPr>
              <a:t>Small families</a:t>
            </a:r>
          </a:p>
          <a:p>
            <a:pPr marL="285750" indent="-285750">
              <a:buFontTx/>
              <a:buChar char="-"/>
            </a:pPr>
            <a:r>
              <a:rPr lang="en-US" dirty="0" smtClean="0">
                <a:solidFill>
                  <a:schemeClr val="tx1"/>
                </a:solidFill>
              </a:rPr>
              <a:t>Headed by females</a:t>
            </a:r>
          </a:p>
          <a:p>
            <a:pPr marL="285750" indent="-285750">
              <a:buFontTx/>
              <a:buChar char="-"/>
            </a:pPr>
            <a:r>
              <a:rPr lang="en-US" dirty="0" smtClean="0">
                <a:solidFill>
                  <a:schemeClr val="tx1"/>
                </a:solidFill>
              </a:rPr>
              <a:t>Headed by married heads</a:t>
            </a:r>
          </a:p>
          <a:p>
            <a:pPr marL="285750" indent="-285750">
              <a:buFontTx/>
              <a:buChar char="-"/>
            </a:pPr>
            <a:r>
              <a:rPr lang="en-US" dirty="0" smtClean="0">
                <a:solidFill>
                  <a:schemeClr val="tx1"/>
                </a:solidFill>
              </a:rPr>
              <a:t>Headed by employees</a:t>
            </a:r>
          </a:p>
          <a:p>
            <a:pPr marL="285750" indent="-285750">
              <a:buFontTx/>
              <a:buChar char="-"/>
            </a:pPr>
            <a:r>
              <a:rPr lang="en-US" dirty="0" smtClean="0">
                <a:solidFill>
                  <a:schemeClr val="tx1"/>
                </a:solidFill>
              </a:rPr>
              <a:t>Service sector workers</a:t>
            </a:r>
          </a:p>
          <a:p>
            <a:pPr marL="285750" indent="-285750">
              <a:buFontTx/>
              <a:buChar char="-"/>
            </a:pPr>
            <a:r>
              <a:rPr lang="en-US" dirty="0" smtClean="0">
                <a:solidFill>
                  <a:schemeClr val="tx1"/>
                </a:solidFill>
              </a:rPr>
              <a:t>Low dependency ratio</a:t>
            </a:r>
          </a:p>
          <a:p>
            <a:pPr marL="285750" indent="-285750">
              <a:buFontTx/>
              <a:buChar char="-"/>
            </a:pPr>
            <a:r>
              <a:rPr lang="en-US" dirty="0" smtClean="0">
                <a:solidFill>
                  <a:schemeClr val="tx1"/>
                </a:solidFill>
              </a:rPr>
              <a:t>High number of earners</a:t>
            </a:r>
          </a:p>
          <a:p>
            <a:pPr marL="285750" indent="-285750">
              <a:buFontTx/>
              <a:buChar char="-"/>
            </a:pPr>
            <a:r>
              <a:rPr lang="en-US" dirty="0" smtClean="0">
                <a:solidFill>
                  <a:schemeClr val="tx1"/>
                </a:solidFill>
              </a:rPr>
              <a:t>University and above educated heads</a:t>
            </a:r>
          </a:p>
          <a:p>
            <a:pPr marL="285750" indent="-285750">
              <a:buFontTx/>
              <a:buChar char="-"/>
            </a:pPr>
            <a:endParaRPr lang="en-US" dirty="0">
              <a:solidFill>
                <a:schemeClr val="tx1"/>
              </a:solidFill>
            </a:endParaRPr>
          </a:p>
        </p:txBody>
      </p:sp>
      <p:sp>
        <p:nvSpPr>
          <p:cNvPr id="12" name="Flowchart: Predefined Process 11"/>
          <p:cNvSpPr/>
          <p:nvPr/>
        </p:nvSpPr>
        <p:spPr>
          <a:xfrm>
            <a:off x="7251935" y="3122760"/>
            <a:ext cx="3925021" cy="3027873"/>
          </a:xfrm>
          <a:prstGeom prst="flowChartPredefinedProcess">
            <a:avLst/>
          </a:prstGeom>
        </p:spPr>
        <p:style>
          <a:lnRef idx="1">
            <a:schemeClr val="accent6"/>
          </a:lnRef>
          <a:fillRef idx="2">
            <a:schemeClr val="accent6"/>
          </a:fillRef>
          <a:effectRef idx="1">
            <a:schemeClr val="accent6"/>
          </a:effectRef>
          <a:fontRef idx="minor">
            <a:schemeClr val="dk1"/>
          </a:fontRef>
        </p:style>
        <p:txBody>
          <a:bodyPr rtlCol="0" anchor="ctr"/>
          <a:lstStyle/>
          <a:p>
            <a:pPr marL="285750" indent="-285750">
              <a:buFontTx/>
              <a:buChar char="-"/>
            </a:pPr>
            <a:r>
              <a:rPr lang="en-US" dirty="0" smtClean="0"/>
              <a:t>Rural residents</a:t>
            </a:r>
          </a:p>
          <a:p>
            <a:pPr marL="285750" indent="-285750">
              <a:buFontTx/>
              <a:buChar char="-"/>
            </a:pPr>
            <a:r>
              <a:rPr lang="en-US" dirty="0" smtClean="0"/>
              <a:t>Large families</a:t>
            </a:r>
          </a:p>
          <a:p>
            <a:pPr marL="285750" indent="-285750">
              <a:buFontTx/>
              <a:buChar char="-"/>
            </a:pPr>
            <a:r>
              <a:rPr lang="en-US" dirty="0" smtClean="0"/>
              <a:t>Headed by males</a:t>
            </a:r>
          </a:p>
          <a:p>
            <a:pPr marL="285750" indent="-285750">
              <a:buFontTx/>
              <a:buChar char="-"/>
            </a:pPr>
            <a:r>
              <a:rPr lang="en-US" dirty="0" smtClean="0"/>
              <a:t>Headed by divorced heads</a:t>
            </a:r>
          </a:p>
          <a:p>
            <a:pPr marL="285750" indent="-285750">
              <a:buFontTx/>
              <a:buChar char="-"/>
            </a:pPr>
            <a:r>
              <a:rPr lang="en-US" dirty="0" smtClean="0"/>
              <a:t>Headed by pensioners</a:t>
            </a:r>
          </a:p>
          <a:p>
            <a:pPr marL="285750" indent="-285750">
              <a:buFontTx/>
              <a:buChar char="-"/>
            </a:pPr>
            <a:r>
              <a:rPr lang="en-US" dirty="0" smtClean="0"/>
              <a:t>Agriculture sector workers</a:t>
            </a:r>
          </a:p>
          <a:p>
            <a:pPr marL="285750" indent="-285750">
              <a:buFontTx/>
              <a:buChar char="-"/>
            </a:pPr>
            <a:r>
              <a:rPr lang="en-US" dirty="0" smtClean="0"/>
              <a:t>High dependency ratio</a:t>
            </a:r>
          </a:p>
          <a:p>
            <a:pPr marL="285750" indent="-285750">
              <a:buFontTx/>
              <a:buChar char="-"/>
            </a:pPr>
            <a:r>
              <a:rPr lang="en-US" dirty="0" smtClean="0"/>
              <a:t>Low number of earners</a:t>
            </a:r>
          </a:p>
          <a:p>
            <a:pPr marL="285750" indent="-285750">
              <a:buFontTx/>
              <a:buChar char="-"/>
            </a:pPr>
            <a:r>
              <a:rPr lang="en-US" dirty="0" smtClean="0"/>
              <a:t>Illiterate heads</a:t>
            </a:r>
          </a:p>
          <a:p>
            <a:pPr marL="285750" indent="-285750" algn="ctr">
              <a:buFontTx/>
              <a:buChar char="-"/>
            </a:pPr>
            <a:endParaRPr lang="en-US" dirty="0"/>
          </a:p>
        </p:txBody>
      </p:sp>
    </p:spTree>
    <p:extLst>
      <p:ext uri="{BB962C8B-B14F-4D97-AF65-F5344CB8AC3E}">
        <p14:creationId xmlns:p14="http://schemas.microsoft.com/office/powerpoint/2010/main" val="9058856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1250"/>
                                        <p:tgtEl>
                                          <p:spTgt spid="5"/>
                                        </p:tgtEl>
                                      </p:cBhvr>
                                    </p:animEffect>
                                  </p:childTnLst>
                                </p:cTn>
                              </p:par>
                            </p:childTnLst>
                          </p:cTn>
                        </p:par>
                        <p:par>
                          <p:cTn id="13" fill="hold">
                            <p:stCondLst>
                              <p:cond delay="1750"/>
                            </p:stCondLst>
                            <p:childTnLst>
                              <p:par>
                                <p:cTn id="14" presetID="21"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1500"/>
                                        <p:tgtEl>
                                          <p:spTgt spid="7"/>
                                        </p:tgtEl>
                                      </p:cBhvr>
                                    </p:animEffect>
                                  </p:childTnLst>
                                </p:cTn>
                              </p:par>
                            </p:childTnLst>
                          </p:cTn>
                        </p:par>
                        <p:par>
                          <p:cTn id="17" fill="hold">
                            <p:stCondLst>
                              <p:cond delay="325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3750"/>
                            </p:stCondLst>
                            <p:childTnLst>
                              <p:par>
                                <p:cTn id="24" presetID="53" presetClass="entr" presetSubtype="16"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1250" fill="hold"/>
                                        <p:tgtEl>
                                          <p:spTgt spid="12"/>
                                        </p:tgtEl>
                                        <p:attrNameLst>
                                          <p:attrName>ppt_w</p:attrName>
                                        </p:attrNameLst>
                                      </p:cBhvr>
                                      <p:tavLst>
                                        <p:tav tm="0">
                                          <p:val>
                                            <p:fltVal val="0"/>
                                          </p:val>
                                        </p:tav>
                                        <p:tav tm="100000">
                                          <p:val>
                                            <p:strVal val="#ppt_w"/>
                                          </p:val>
                                        </p:tav>
                                      </p:tavLst>
                                    </p:anim>
                                    <p:anim calcmode="lin" valueType="num">
                                      <p:cBhvr>
                                        <p:cTn id="27" dur="1250" fill="hold"/>
                                        <p:tgtEl>
                                          <p:spTgt spid="12"/>
                                        </p:tgtEl>
                                        <p:attrNameLst>
                                          <p:attrName>ppt_h</p:attrName>
                                        </p:attrNameLst>
                                      </p:cBhvr>
                                      <p:tavLst>
                                        <p:tav tm="0">
                                          <p:val>
                                            <p:fltVal val="0"/>
                                          </p:val>
                                        </p:tav>
                                        <p:tav tm="100000">
                                          <p:val>
                                            <p:strVal val="#ppt_h"/>
                                          </p:val>
                                        </p:tav>
                                      </p:tavLst>
                                    </p:anim>
                                    <p:animEffect transition="in" filter="fade">
                                      <p:cBhvr>
                                        <p:cTn id="28"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80028" y="1699231"/>
            <a:ext cx="10058400" cy="3566160"/>
          </a:xfrm>
          <a:prstGeom prst="rect">
            <a:avLst/>
          </a:prstGeom>
        </p:spPr>
        <p:txBody>
          <a:bodyPr anchor="ctr"/>
          <a:lstStyle>
            <a:lvl1pPr algn="l" defTabSz="342892"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dirty="0" smtClean="0">
                <a:solidFill>
                  <a:schemeClr val="tx1"/>
                </a:solidFill>
              </a:rPr>
              <a:t>Poverty Simulation</a:t>
            </a:r>
            <a:endParaRPr lang="en-US" sz="4800" b="1" dirty="0">
              <a:solidFill>
                <a:schemeClr val="tx1"/>
              </a:solidFill>
            </a:endParaRPr>
          </a:p>
        </p:txBody>
      </p:sp>
    </p:spTree>
    <p:extLst>
      <p:ext uri="{BB962C8B-B14F-4D97-AF65-F5344CB8AC3E}">
        <p14:creationId xmlns:p14="http://schemas.microsoft.com/office/powerpoint/2010/main" val="3741651938"/>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Internal Storage 1"/>
          <p:cNvSpPr/>
          <p:nvPr/>
        </p:nvSpPr>
        <p:spPr>
          <a:xfrm>
            <a:off x="1699038" y="2026126"/>
            <a:ext cx="3255264" cy="2145537"/>
          </a:xfrm>
          <a:prstGeom prst="flowChartInternalStorage">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en-US" dirty="0" smtClean="0">
                <a:solidFill>
                  <a:schemeClr val="tx1"/>
                </a:solidFill>
              </a:rPr>
              <a:t>Figure </a:t>
            </a:r>
            <a:r>
              <a:rPr lang="en-US" dirty="0">
                <a:solidFill>
                  <a:schemeClr val="tx1"/>
                </a:solidFill>
              </a:rPr>
              <a:t>out the influence of changes in the levels of determinants of poverty on probability of being poor</a:t>
            </a:r>
            <a:endParaRPr lang="en-US" dirty="0"/>
          </a:p>
        </p:txBody>
      </p:sp>
      <p:sp>
        <p:nvSpPr>
          <p:cNvPr id="4" name="Flowchart: Internal Storage 3"/>
          <p:cNvSpPr/>
          <p:nvPr/>
        </p:nvSpPr>
        <p:spPr>
          <a:xfrm>
            <a:off x="6625763" y="2026126"/>
            <a:ext cx="3258589" cy="2145537"/>
          </a:xfrm>
          <a:prstGeom prst="flowChartInternalStorage">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en-US" dirty="0" smtClean="0">
                <a:solidFill>
                  <a:schemeClr val="tx1"/>
                </a:solidFill>
              </a:rPr>
              <a:t>Show the </a:t>
            </a:r>
            <a:r>
              <a:rPr lang="en-US" dirty="0">
                <a:solidFill>
                  <a:schemeClr val="tx1"/>
                </a:solidFill>
              </a:rPr>
              <a:t>possible consequences and effects of potential poverty lessening policies and plans</a:t>
            </a:r>
            <a:endParaRPr lang="en-US" dirty="0"/>
          </a:p>
        </p:txBody>
      </p:sp>
      <p:sp>
        <p:nvSpPr>
          <p:cNvPr id="6" name="Rectangle 5"/>
          <p:cNvSpPr/>
          <p:nvPr/>
        </p:nvSpPr>
        <p:spPr>
          <a:xfrm>
            <a:off x="4733499" y="59524"/>
            <a:ext cx="3384478" cy="553998"/>
          </a:xfrm>
          <a:prstGeom prst="rect">
            <a:avLst/>
          </a:prstGeom>
        </p:spPr>
        <p:txBody>
          <a:bodyPr wrap="square">
            <a:spAutoFit/>
          </a:bodyPr>
          <a:lstStyle/>
          <a:p>
            <a:pPr algn="ctr"/>
            <a:r>
              <a:rPr lang="en-US" sz="3000" b="1" dirty="0" smtClean="0">
                <a:solidFill>
                  <a:schemeClr val="bg1"/>
                </a:solidFill>
              </a:rPr>
              <a:t>Simulation Goals</a:t>
            </a:r>
            <a:endParaRPr lang="en-US" sz="3000" b="1" dirty="0">
              <a:solidFill>
                <a:schemeClr val="bg1"/>
              </a:solidFill>
            </a:endParaRPr>
          </a:p>
        </p:txBody>
      </p:sp>
      <p:sp>
        <p:nvSpPr>
          <p:cNvPr id="10" name="Curved Right Arrow 9"/>
          <p:cNvSpPr/>
          <p:nvPr/>
        </p:nvSpPr>
        <p:spPr>
          <a:xfrm rot="1627479">
            <a:off x="831886" y="935266"/>
            <a:ext cx="914400" cy="1802921"/>
          </a:xfrm>
          <a:prstGeom prst="curv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2" name="Curved Right Arrow 11"/>
          <p:cNvSpPr/>
          <p:nvPr/>
        </p:nvSpPr>
        <p:spPr>
          <a:xfrm rot="18303117" flipH="1">
            <a:off x="9660465" y="764702"/>
            <a:ext cx="914400" cy="1802921"/>
          </a:xfrm>
          <a:prstGeom prst="curved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106656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10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0"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21679" y="942728"/>
            <a:ext cx="11617280" cy="756676"/>
          </a:xfrm>
        </p:spPr>
        <p:txBody>
          <a:bodyPr>
            <a:normAutofit/>
          </a:bodyPr>
          <a:lstStyle/>
          <a:p>
            <a:r>
              <a:rPr lang="en-US" sz="2400" dirty="0" smtClean="0">
                <a:solidFill>
                  <a:schemeClr val="tx1"/>
                </a:solidFill>
              </a:rPr>
              <a:t>The results illustrate how the probability of falling in poverty differs according to:</a:t>
            </a:r>
          </a:p>
          <a:p>
            <a:endParaRPr lang="en-US" sz="2400" dirty="0" smtClean="0">
              <a:solidFill>
                <a:schemeClr val="tx1"/>
              </a:solidFill>
            </a:endParaRPr>
          </a:p>
          <a:p>
            <a:endParaRPr lang="en-US" sz="2400" dirty="0" smtClean="0">
              <a:solidFill>
                <a:schemeClr val="tx1"/>
              </a:solidFill>
            </a:endParaRPr>
          </a:p>
          <a:p>
            <a:endParaRPr lang="en-US" sz="2400" dirty="0" smtClean="0">
              <a:solidFill>
                <a:schemeClr val="tx1"/>
              </a:solidFill>
            </a:endParaRPr>
          </a:p>
          <a:p>
            <a:endParaRPr lang="en-US" sz="2400" dirty="0" smtClean="0">
              <a:solidFill>
                <a:schemeClr val="tx1"/>
              </a:solidFill>
            </a:endParaRPr>
          </a:p>
          <a:p>
            <a:endParaRPr lang="en-US" sz="2400" dirty="0" smtClean="0">
              <a:solidFill>
                <a:schemeClr val="tx1"/>
              </a:solidFill>
            </a:endParaRPr>
          </a:p>
          <a:p>
            <a:endParaRPr lang="en-US" sz="2400" dirty="0" smtClean="0">
              <a:solidFill>
                <a:schemeClr val="tx1"/>
              </a:solidFill>
            </a:endParaRPr>
          </a:p>
          <a:p>
            <a:endParaRPr lang="en-US" sz="2400" dirty="0">
              <a:solidFill>
                <a:schemeClr val="tx1"/>
              </a:solidFill>
            </a:endParaRPr>
          </a:p>
        </p:txBody>
      </p:sp>
      <p:sp>
        <p:nvSpPr>
          <p:cNvPr id="2" name="Rectangle 1"/>
          <p:cNvSpPr/>
          <p:nvPr/>
        </p:nvSpPr>
        <p:spPr>
          <a:xfrm>
            <a:off x="3220244" y="67225"/>
            <a:ext cx="6096000" cy="553998"/>
          </a:xfrm>
          <a:prstGeom prst="rect">
            <a:avLst/>
          </a:prstGeom>
        </p:spPr>
        <p:txBody>
          <a:bodyPr>
            <a:spAutoFit/>
          </a:bodyPr>
          <a:lstStyle/>
          <a:p>
            <a:pPr lvl="0" algn="ctr"/>
            <a:r>
              <a:rPr lang="en-US" sz="3000" b="1" dirty="0">
                <a:solidFill>
                  <a:schemeClr val="bg1"/>
                </a:solidFill>
              </a:rPr>
              <a:t>Poverty Simulation Results </a:t>
            </a:r>
          </a:p>
        </p:txBody>
      </p:sp>
      <p:graphicFrame>
        <p:nvGraphicFramePr>
          <p:cNvPr id="4" name="Diagram 3"/>
          <p:cNvGraphicFramePr/>
          <p:nvPr>
            <p:extLst>
              <p:ext uri="{D42A27DB-BD31-4B8C-83A1-F6EECF244321}">
                <p14:modId xmlns:p14="http://schemas.microsoft.com/office/powerpoint/2010/main" val="3308556948"/>
              </p:ext>
            </p:extLst>
          </p:nvPr>
        </p:nvGraphicFramePr>
        <p:xfrm>
          <a:off x="2031999" y="1457864"/>
          <a:ext cx="8164423" cy="4680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75243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heel(1)">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lstStyle/>
          <a:p>
            <a:r>
              <a:rPr lang="en-US" dirty="0" smtClean="0"/>
              <a:t>2015</a:t>
            </a:r>
            <a:endParaRPr lang="en-US" dirty="0"/>
          </a:p>
        </p:txBody>
      </p:sp>
      <p:sp>
        <p:nvSpPr>
          <p:cNvPr id="3" name="Text Placeholder 2"/>
          <p:cNvSpPr>
            <a:spLocks noGrp="1"/>
          </p:cNvSpPr>
          <p:nvPr>
            <p:ph type="body" sz="quarter" idx="10"/>
          </p:nvPr>
        </p:nvSpPr>
        <p:spPr>
          <a:xfrm>
            <a:off x="496306" y="1147313"/>
            <a:ext cx="10881360" cy="5303520"/>
          </a:xfrm>
        </p:spPr>
        <p:txBody>
          <a:bodyPr>
            <a:noAutofit/>
          </a:bodyPr>
          <a:lstStyle/>
          <a:p>
            <a:r>
              <a:rPr lang="en-US" sz="2000" dirty="0" smtClean="0"/>
              <a:t>An extra </a:t>
            </a:r>
            <a:r>
              <a:rPr lang="en-US" sz="2000" dirty="0" smtClean="0">
                <a:solidFill>
                  <a:srgbClr val="C00000"/>
                </a:solidFill>
              </a:rPr>
              <a:t>family member </a:t>
            </a:r>
            <a:r>
              <a:rPr lang="en-US" sz="2000" b="1" dirty="0" smtClean="0"/>
              <a:t>increased</a:t>
            </a:r>
            <a:r>
              <a:rPr lang="en-US" sz="2000" dirty="0" smtClean="0"/>
              <a:t> the probability of being poor at all levels of family size, however, an extra person had a higher influence in larger households.</a:t>
            </a:r>
          </a:p>
          <a:p>
            <a:r>
              <a:rPr lang="en-US" sz="2000" dirty="0" smtClean="0"/>
              <a:t>Reducing </a:t>
            </a:r>
            <a:r>
              <a:rPr lang="en-US" sz="2000" dirty="0" smtClean="0">
                <a:solidFill>
                  <a:srgbClr val="C00000"/>
                </a:solidFill>
              </a:rPr>
              <a:t>family size </a:t>
            </a:r>
            <a:r>
              <a:rPr lang="en-US" sz="2000" dirty="0" smtClean="0"/>
              <a:t>by </a:t>
            </a:r>
            <a:r>
              <a:rPr lang="en-US" sz="2000" b="1" dirty="0" smtClean="0"/>
              <a:t>half</a:t>
            </a:r>
            <a:r>
              <a:rPr lang="en-US" sz="2000" dirty="0" smtClean="0"/>
              <a:t> results in an approximately </a:t>
            </a:r>
            <a:r>
              <a:rPr lang="en-US" sz="2000" b="1" dirty="0" smtClean="0">
                <a:solidFill>
                  <a:srgbClr val="92D050"/>
                </a:solidFill>
              </a:rPr>
              <a:t>45% </a:t>
            </a:r>
            <a:r>
              <a:rPr lang="en-US" sz="2000" dirty="0" smtClean="0"/>
              <a:t>decrease in the probability of being poor on average. </a:t>
            </a:r>
          </a:p>
          <a:p>
            <a:r>
              <a:rPr lang="en-US" sz="2000" dirty="0" smtClean="0">
                <a:solidFill>
                  <a:srgbClr val="C00000"/>
                </a:solidFill>
              </a:rPr>
              <a:t>Females at rural </a:t>
            </a:r>
            <a:r>
              <a:rPr lang="en-US" sz="2000" dirty="0" smtClean="0"/>
              <a:t>areas are more probable to have poor families compared to </a:t>
            </a:r>
            <a:r>
              <a:rPr lang="en-US" sz="2000" b="1" dirty="0" smtClean="0"/>
              <a:t>urban areas</a:t>
            </a:r>
            <a:r>
              <a:rPr lang="en-US" sz="2000" dirty="0" smtClean="0"/>
              <a:t>.</a:t>
            </a:r>
          </a:p>
          <a:p>
            <a:r>
              <a:rPr lang="en-US" sz="2000" dirty="0" smtClean="0"/>
              <a:t>Households headed by </a:t>
            </a:r>
            <a:r>
              <a:rPr lang="en-US" sz="2000" dirty="0" smtClean="0">
                <a:solidFill>
                  <a:srgbClr val="C00000"/>
                </a:solidFill>
              </a:rPr>
              <a:t>divorced</a:t>
            </a:r>
            <a:r>
              <a:rPr lang="en-US" sz="2000" dirty="0" smtClean="0"/>
              <a:t> individuals suffer the most from poverty incidence.</a:t>
            </a:r>
          </a:p>
          <a:p>
            <a:r>
              <a:rPr lang="en-US" sz="2000" dirty="0" smtClean="0"/>
              <a:t>Households headed by </a:t>
            </a:r>
            <a:r>
              <a:rPr lang="en-US" sz="2000" dirty="0" smtClean="0">
                <a:solidFill>
                  <a:srgbClr val="C00000"/>
                </a:solidFill>
              </a:rPr>
              <a:t>agriculture sector </a:t>
            </a:r>
            <a:r>
              <a:rPr lang="en-US" sz="2000" dirty="0" smtClean="0"/>
              <a:t>workers were the highest facing the risk of being poor, with </a:t>
            </a:r>
            <a:r>
              <a:rPr lang="en-US" sz="2000" b="1" dirty="0" smtClean="0">
                <a:solidFill>
                  <a:srgbClr val="92D050"/>
                </a:solidFill>
              </a:rPr>
              <a:t>31% </a:t>
            </a:r>
            <a:r>
              <a:rPr lang="en-US" sz="2000" dirty="0" smtClean="0"/>
              <a:t>and </a:t>
            </a:r>
            <a:r>
              <a:rPr lang="en-US" sz="2000" b="1" dirty="0" smtClean="0">
                <a:solidFill>
                  <a:srgbClr val="92D050"/>
                </a:solidFill>
              </a:rPr>
              <a:t>22% </a:t>
            </a:r>
            <a:r>
              <a:rPr lang="en-US" sz="2000" dirty="0" smtClean="0"/>
              <a:t>probability in </a:t>
            </a:r>
            <a:r>
              <a:rPr lang="en-US" sz="2000" b="1" dirty="0" smtClean="0"/>
              <a:t>rural</a:t>
            </a:r>
            <a:r>
              <a:rPr lang="en-US" sz="2000" dirty="0" smtClean="0"/>
              <a:t> and </a:t>
            </a:r>
            <a:r>
              <a:rPr lang="en-US" sz="2000" b="1" dirty="0" smtClean="0"/>
              <a:t>urban</a:t>
            </a:r>
            <a:r>
              <a:rPr lang="en-US" sz="2000" dirty="0" smtClean="0"/>
              <a:t> areas respectively. </a:t>
            </a:r>
          </a:p>
          <a:p>
            <a:r>
              <a:rPr lang="en-US" sz="2000" dirty="0" smtClean="0"/>
              <a:t>On average, a head working in any </a:t>
            </a:r>
            <a:r>
              <a:rPr lang="en-US" sz="2000" b="1" dirty="0" smtClean="0"/>
              <a:t>industry</a:t>
            </a:r>
            <a:r>
              <a:rPr lang="en-US" sz="2000" dirty="0" smtClean="0"/>
              <a:t> in a </a:t>
            </a:r>
            <a:r>
              <a:rPr lang="en-US" sz="2000" dirty="0" smtClean="0">
                <a:solidFill>
                  <a:srgbClr val="C00000"/>
                </a:solidFill>
              </a:rPr>
              <a:t>rural</a:t>
            </a:r>
            <a:r>
              <a:rPr lang="en-US" sz="2000" dirty="0" smtClean="0"/>
              <a:t> area has a </a:t>
            </a:r>
            <a:r>
              <a:rPr lang="en-US" sz="2000" b="1" dirty="0" smtClean="0">
                <a:solidFill>
                  <a:srgbClr val="92D050"/>
                </a:solidFill>
              </a:rPr>
              <a:t>7.8% </a:t>
            </a:r>
            <a:r>
              <a:rPr lang="en-US" sz="2000" dirty="0" smtClean="0"/>
              <a:t>more probability of being poor than his or her urban counterpart. </a:t>
            </a:r>
          </a:p>
          <a:p>
            <a:r>
              <a:rPr lang="en-US" sz="2000" dirty="0" smtClean="0">
                <a:solidFill>
                  <a:srgbClr val="C00000"/>
                </a:solidFill>
              </a:rPr>
              <a:t>Illiterate</a:t>
            </a:r>
            <a:r>
              <a:rPr lang="en-US" sz="2000" dirty="0" smtClean="0"/>
              <a:t> heads and heads with primary and preparatory educational levels are the most vulnerable to poverty.</a:t>
            </a:r>
          </a:p>
          <a:p>
            <a:r>
              <a:rPr lang="en-US" sz="2000" dirty="0" smtClean="0"/>
              <a:t>The enhancement of educational attainment of household head from being an illiterate to having primary degree will reduce the likelihood of falling into poverty by </a:t>
            </a:r>
            <a:r>
              <a:rPr lang="en-US" sz="2000" b="1" dirty="0" smtClean="0">
                <a:solidFill>
                  <a:srgbClr val="92D050"/>
                </a:solidFill>
              </a:rPr>
              <a:t>9.7% </a:t>
            </a:r>
            <a:r>
              <a:rPr lang="en-US" sz="2000" dirty="0" smtClean="0"/>
              <a:t>on average. </a:t>
            </a:r>
          </a:p>
        </p:txBody>
      </p:sp>
    </p:spTree>
    <p:extLst>
      <p:ext uri="{BB962C8B-B14F-4D97-AF65-F5344CB8AC3E}">
        <p14:creationId xmlns:p14="http://schemas.microsoft.com/office/powerpoint/2010/main" val="16646646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10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fade">
                                      <p:cBhvr>
                                        <p:cTn id="45" dur="1000"/>
                                        <p:tgtEl>
                                          <p:spTgt spid="3">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Effect transition="in" filter="fade">
                                      <p:cBhvr>
                                        <p:cTn id="50" dur="1000"/>
                                        <p:tgtEl>
                                          <p:spTgt spid="3">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80028" y="1699231"/>
            <a:ext cx="10058400" cy="3566160"/>
          </a:xfrm>
          <a:prstGeom prst="rect">
            <a:avLst/>
          </a:prstGeom>
        </p:spPr>
        <p:txBody>
          <a:bodyPr anchor="ctr"/>
          <a:lstStyle>
            <a:lvl1pPr algn="l" defTabSz="342892"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dirty="0" smtClean="0">
                <a:solidFill>
                  <a:schemeClr val="tx1"/>
                </a:solidFill>
              </a:rPr>
              <a:t>Policy Recommendations </a:t>
            </a:r>
            <a:endParaRPr lang="en-US" sz="4800" b="1" dirty="0">
              <a:solidFill>
                <a:schemeClr val="tx1"/>
              </a:solidFill>
            </a:endParaRPr>
          </a:p>
        </p:txBody>
      </p:sp>
    </p:spTree>
    <p:extLst>
      <p:ext uri="{BB962C8B-B14F-4D97-AF65-F5344CB8AC3E}">
        <p14:creationId xmlns:p14="http://schemas.microsoft.com/office/powerpoint/2010/main" val="1121543658"/>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solidFill>
                  <a:srgbClr val="A40000"/>
                </a:solidFill>
              </a:rPr>
              <a:t>Birth control and family planning </a:t>
            </a:r>
            <a:r>
              <a:rPr lang="en-US" dirty="0" smtClean="0"/>
              <a:t>in urban and rural areas are of a high importance to reducing and slowing population growth rate. This necessitates the need for some policies to encourage lessening number of births, and to promote family planning programs.</a:t>
            </a:r>
          </a:p>
          <a:p>
            <a:r>
              <a:rPr lang="en-US" dirty="0" smtClean="0">
                <a:solidFill>
                  <a:srgbClr val="A40000"/>
                </a:solidFill>
              </a:rPr>
              <a:t>Women-empowerment policies </a:t>
            </a:r>
            <a:r>
              <a:rPr lang="en-US" dirty="0" smtClean="0"/>
              <a:t>as well as </a:t>
            </a:r>
            <a:r>
              <a:rPr lang="en-US" dirty="0" smtClean="0">
                <a:solidFill>
                  <a:srgbClr val="A40000"/>
                </a:solidFill>
              </a:rPr>
              <a:t>cash transfers </a:t>
            </a:r>
            <a:r>
              <a:rPr lang="en-US" dirty="0" smtClean="0"/>
              <a:t>directed to women who care for children in rural areas is essential.</a:t>
            </a:r>
          </a:p>
          <a:p>
            <a:r>
              <a:rPr lang="en-US" dirty="0" smtClean="0"/>
              <a:t>Households headed by divorced individuals shall be better off with policies that provide their heads with </a:t>
            </a:r>
            <a:r>
              <a:rPr lang="en-US" dirty="0" smtClean="0">
                <a:solidFill>
                  <a:srgbClr val="A40000"/>
                </a:solidFill>
              </a:rPr>
              <a:t>employment opportunities </a:t>
            </a:r>
            <a:r>
              <a:rPr lang="en-US" dirty="0" smtClean="0"/>
              <a:t>and </a:t>
            </a:r>
            <a:r>
              <a:rPr lang="en-US" dirty="0" smtClean="0">
                <a:solidFill>
                  <a:srgbClr val="A40000"/>
                </a:solidFill>
              </a:rPr>
              <a:t>access to labor force</a:t>
            </a:r>
            <a:r>
              <a:rPr lang="en-US" dirty="0" smtClean="0"/>
              <a:t>. </a:t>
            </a:r>
          </a:p>
          <a:p>
            <a:r>
              <a:rPr lang="en-US" dirty="0" smtClean="0"/>
              <a:t>Serious </a:t>
            </a:r>
            <a:r>
              <a:rPr lang="en-US" dirty="0" smtClean="0">
                <a:solidFill>
                  <a:srgbClr val="A40000"/>
                </a:solidFill>
              </a:rPr>
              <a:t>policies targeting pensioners </a:t>
            </a:r>
            <a:r>
              <a:rPr lang="en-US" dirty="0" smtClean="0"/>
              <a:t>are needed as they are the most susceptible group to poverty.</a:t>
            </a:r>
            <a:endParaRPr lang="en-US" dirty="0"/>
          </a:p>
        </p:txBody>
      </p:sp>
    </p:spTree>
    <p:extLst>
      <p:ext uri="{BB962C8B-B14F-4D97-AF65-F5344CB8AC3E}">
        <p14:creationId xmlns:p14="http://schemas.microsoft.com/office/powerpoint/2010/main" val="14220145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Development actions in </a:t>
            </a:r>
            <a:r>
              <a:rPr lang="en-US" dirty="0" smtClean="0">
                <a:solidFill>
                  <a:srgbClr val="A40000"/>
                </a:solidFill>
              </a:rPr>
              <a:t>agriculture sector </a:t>
            </a:r>
            <a:r>
              <a:rPr lang="en-US" dirty="0" smtClean="0"/>
              <a:t>are of paramount importance to help pull many families out of poverty. This can be done through promoting investment towards agro-business.</a:t>
            </a:r>
          </a:p>
          <a:p>
            <a:r>
              <a:rPr lang="en-US" dirty="0" smtClean="0"/>
              <a:t>Targeting rural areas’ industries for </a:t>
            </a:r>
            <a:r>
              <a:rPr lang="en-US" dirty="0" smtClean="0">
                <a:solidFill>
                  <a:srgbClr val="A40000"/>
                </a:solidFill>
              </a:rPr>
              <a:t>economic development </a:t>
            </a:r>
            <a:r>
              <a:rPr lang="en-US" dirty="0" smtClean="0"/>
              <a:t>is fundamental.</a:t>
            </a:r>
          </a:p>
          <a:p>
            <a:r>
              <a:rPr lang="en-US" dirty="0" smtClean="0"/>
              <a:t>It is recommended to activate the rule making </a:t>
            </a:r>
            <a:r>
              <a:rPr lang="en-US" dirty="0" smtClean="0">
                <a:solidFill>
                  <a:srgbClr val="A40000"/>
                </a:solidFill>
              </a:rPr>
              <a:t>early stages of education</a:t>
            </a:r>
            <a:r>
              <a:rPr lang="en-US" dirty="0" smtClean="0"/>
              <a:t> mandatory. </a:t>
            </a:r>
          </a:p>
          <a:p>
            <a:r>
              <a:rPr lang="en-US" dirty="0" smtClean="0"/>
              <a:t>Public education improvement and reduction in the disparities in access and quality of basic education among different regions is substantial government reform.</a:t>
            </a:r>
          </a:p>
          <a:p>
            <a:r>
              <a:rPr lang="en-US" dirty="0" smtClean="0">
                <a:solidFill>
                  <a:srgbClr val="A40000"/>
                </a:solidFill>
              </a:rPr>
              <a:t>Agricultural education </a:t>
            </a:r>
            <a:r>
              <a:rPr lang="en-US" dirty="0" smtClean="0"/>
              <a:t>should also be reformed to better supply qualified labor helping redress agriculture sector</a:t>
            </a:r>
          </a:p>
          <a:p>
            <a:endParaRPr lang="en-US" dirty="0" smtClean="0"/>
          </a:p>
          <a:p>
            <a:endParaRPr lang="en-US" dirty="0"/>
          </a:p>
        </p:txBody>
      </p:sp>
    </p:spTree>
    <p:extLst>
      <p:ext uri="{BB962C8B-B14F-4D97-AF65-F5344CB8AC3E}">
        <p14:creationId xmlns:p14="http://schemas.microsoft.com/office/powerpoint/2010/main" val="40846469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Methodology</a:t>
            </a:r>
            <a:endParaRPr lang="en-US" dirty="0"/>
          </a:p>
        </p:txBody>
      </p:sp>
      <p:sp>
        <p:nvSpPr>
          <p:cNvPr id="55" name="Oval 54"/>
          <p:cNvSpPr/>
          <p:nvPr/>
        </p:nvSpPr>
        <p:spPr>
          <a:xfrm>
            <a:off x="4085372" y="1651239"/>
            <a:ext cx="1891647" cy="644124"/>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defRPr/>
            </a:pPr>
            <a:r>
              <a:rPr lang="en-US" sz="1400" b="1" dirty="0">
                <a:solidFill>
                  <a:prstClr val="black"/>
                </a:solidFill>
                <a:latin typeface="+mj-lt"/>
                <a:cs typeface="Times New Roman" panose="02020603050405020304" pitchFamily="18" charset="0"/>
              </a:rPr>
              <a:t>Household’s demographics</a:t>
            </a:r>
          </a:p>
        </p:txBody>
      </p:sp>
      <p:sp>
        <p:nvSpPr>
          <p:cNvPr id="61" name="Oval 60"/>
          <p:cNvSpPr/>
          <p:nvPr/>
        </p:nvSpPr>
        <p:spPr>
          <a:xfrm>
            <a:off x="1136120" y="2568333"/>
            <a:ext cx="1210345" cy="897957"/>
          </a:xfrm>
          <a:prstGeom prst="ellipse">
            <a:avLst/>
          </a:prstGeom>
          <a:solidFill>
            <a:srgbClr val="92D050"/>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defRPr/>
            </a:pPr>
            <a:r>
              <a:rPr lang="en-US" sz="1600" b="1" dirty="0">
                <a:solidFill>
                  <a:prstClr val="black"/>
                </a:solidFill>
                <a:latin typeface="+mj-lt"/>
                <a:cs typeface="Times New Roman" panose="02020603050405020304" pitchFamily="18" charset="0"/>
              </a:rPr>
              <a:t>ERF</a:t>
            </a:r>
          </a:p>
          <a:p>
            <a:pPr algn="ctr">
              <a:defRPr/>
            </a:pPr>
            <a:r>
              <a:rPr lang="en-US" sz="1600" dirty="0">
                <a:solidFill>
                  <a:prstClr val="black"/>
                </a:solidFill>
                <a:latin typeface="+mj-lt"/>
                <a:cs typeface="Times New Roman" panose="02020603050405020304" pitchFamily="18" charset="0"/>
              </a:rPr>
              <a:t>HIECS</a:t>
            </a:r>
            <a:endParaRPr lang="en-US" sz="500" dirty="0">
              <a:solidFill>
                <a:prstClr val="black"/>
              </a:solidFill>
              <a:latin typeface="+mj-lt"/>
              <a:cs typeface="Times New Roman" panose="02020603050405020304" pitchFamily="18" charset="0"/>
            </a:endParaRPr>
          </a:p>
        </p:txBody>
      </p:sp>
      <p:sp>
        <p:nvSpPr>
          <p:cNvPr id="66" name="Oval 65"/>
          <p:cNvSpPr/>
          <p:nvPr/>
        </p:nvSpPr>
        <p:spPr>
          <a:xfrm>
            <a:off x="1136120" y="3578386"/>
            <a:ext cx="1210344" cy="997115"/>
          </a:xfrm>
          <a:prstGeom prst="ellipse">
            <a:avLst/>
          </a:prstGeom>
          <a:solidFill>
            <a:srgbClr val="92D050"/>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defRPr/>
            </a:pPr>
            <a:r>
              <a:rPr lang="en-US" sz="1200" b="1" dirty="0">
                <a:solidFill>
                  <a:prstClr val="black"/>
                </a:solidFill>
                <a:latin typeface="+mj-lt"/>
                <a:cs typeface="Times New Roman" panose="02020603050405020304" pitchFamily="18" charset="0"/>
              </a:rPr>
              <a:t>CAPMAS</a:t>
            </a:r>
          </a:p>
          <a:p>
            <a:pPr algn="ctr">
              <a:defRPr/>
            </a:pPr>
            <a:r>
              <a:rPr lang="en-US" sz="1200" dirty="0">
                <a:solidFill>
                  <a:prstClr val="black"/>
                </a:solidFill>
                <a:latin typeface="+mj-lt"/>
                <a:cs typeface="Times New Roman" panose="02020603050405020304" pitchFamily="18" charset="0"/>
              </a:rPr>
              <a:t>Poverty Lines</a:t>
            </a:r>
          </a:p>
        </p:txBody>
      </p:sp>
      <p:sp>
        <p:nvSpPr>
          <p:cNvPr id="68" name="Rectangle 67"/>
          <p:cNvSpPr/>
          <p:nvPr/>
        </p:nvSpPr>
        <p:spPr>
          <a:xfrm>
            <a:off x="1290747" y="1464516"/>
            <a:ext cx="953821" cy="2883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a:solidFill>
                  <a:prstClr val="black"/>
                </a:solidFill>
                <a:latin typeface="+mj-lt"/>
                <a:cs typeface="Times New Roman" panose="02020603050405020304" pitchFamily="18" charset="0"/>
              </a:rPr>
              <a:t>Data</a:t>
            </a:r>
          </a:p>
        </p:txBody>
      </p:sp>
      <p:sp>
        <p:nvSpPr>
          <p:cNvPr id="73" name="Rectangle 72"/>
          <p:cNvSpPr/>
          <p:nvPr/>
        </p:nvSpPr>
        <p:spPr>
          <a:xfrm>
            <a:off x="8298611" y="2568334"/>
            <a:ext cx="1363674" cy="88206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en-US" sz="1400" b="1" dirty="0">
                <a:solidFill>
                  <a:prstClr val="black"/>
                </a:solidFill>
                <a:latin typeface="+mj-lt"/>
              </a:rPr>
              <a:t>Fixed Effects Regression</a:t>
            </a:r>
          </a:p>
        </p:txBody>
      </p:sp>
      <p:sp>
        <p:nvSpPr>
          <p:cNvPr id="77" name="Rectangle 76"/>
          <p:cNvSpPr/>
          <p:nvPr/>
        </p:nvSpPr>
        <p:spPr>
          <a:xfrm>
            <a:off x="8283555" y="3502214"/>
            <a:ext cx="1380626" cy="88206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en-US" sz="1400" b="1" dirty="0">
                <a:solidFill>
                  <a:prstClr val="black"/>
                </a:solidFill>
                <a:latin typeface="+mj-lt"/>
              </a:rPr>
              <a:t>Logistic Regression</a:t>
            </a:r>
          </a:p>
        </p:txBody>
      </p:sp>
      <p:sp>
        <p:nvSpPr>
          <p:cNvPr id="78" name="Rectangle 77"/>
          <p:cNvSpPr/>
          <p:nvPr/>
        </p:nvSpPr>
        <p:spPr>
          <a:xfrm>
            <a:off x="3420384" y="962285"/>
            <a:ext cx="2958129" cy="2883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a:solidFill>
                  <a:prstClr val="black"/>
                </a:solidFill>
                <a:latin typeface="+mj-lt"/>
                <a:cs typeface="Times New Roman" panose="02020603050405020304" pitchFamily="18" charset="0"/>
              </a:rPr>
              <a:t>Poverty Determinants</a:t>
            </a:r>
          </a:p>
        </p:txBody>
      </p:sp>
      <p:sp>
        <p:nvSpPr>
          <p:cNvPr id="79" name="Oval 78"/>
          <p:cNvSpPr/>
          <p:nvPr/>
        </p:nvSpPr>
        <p:spPr>
          <a:xfrm>
            <a:off x="3932509" y="5201072"/>
            <a:ext cx="2004902" cy="644124"/>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defRPr/>
            </a:pPr>
            <a:r>
              <a:rPr lang="en-US" sz="1600" b="1" dirty="0">
                <a:solidFill>
                  <a:prstClr val="black"/>
                </a:solidFill>
                <a:latin typeface="+mj-lt"/>
                <a:cs typeface="Times New Roman" panose="02020603050405020304" pitchFamily="18" charset="0"/>
              </a:rPr>
              <a:t>Employment</a:t>
            </a:r>
          </a:p>
        </p:txBody>
      </p:sp>
      <p:sp>
        <p:nvSpPr>
          <p:cNvPr id="80" name="Oval 79"/>
          <p:cNvSpPr/>
          <p:nvPr/>
        </p:nvSpPr>
        <p:spPr>
          <a:xfrm>
            <a:off x="4085372" y="3010523"/>
            <a:ext cx="1806112" cy="644124"/>
          </a:xfrm>
          <a:prstGeom prst="ellips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defRPr/>
            </a:pPr>
            <a:r>
              <a:rPr lang="en-US" sz="1600" b="1" dirty="0">
                <a:solidFill>
                  <a:prstClr val="black"/>
                </a:solidFill>
                <a:latin typeface="+mj-lt"/>
                <a:cs typeface="Times New Roman" panose="02020603050405020304" pitchFamily="18" charset="0"/>
              </a:rPr>
              <a:t>Education</a:t>
            </a:r>
          </a:p>
        </p:txBody>
      </p:sp>
      <p:sp>
        <p:nvSpPr>
          <p:cNvPr id="81" name="Oval 80"/>
          <p:cNvSpPr/>
          <p:nvPr/>
        </p:nvSpPr>
        <p:spPr>
          <a:xfrm>
            <a:off x="4085372" y="3740155"/>
            <a:ext cx="1806112" cy="644124"/>
          </a:xfrm>
          <a:prstGeom prst="ellips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defRPr/>
            </a:pPr>
            <a:r>
              <a:rPr lang="en-US" sz="1600" b="1" dirty="0">
                <a:solidFill>
                  <a:prstClr val="black"/>
                </a:solidFill>
                <a:latin typeface="+mj-lt"/>
                <a:cs typeface="Times New Roman" panose="02020603050405020304" pitchFamily="18" charset="0"/>
              </a:rPr>
              <a:t>Health</a:t>
            </a:r>
          </a:p>
        </p:txBody>
      </p:sp>
      <p:sp>
        <p:nvSpPr>
          <p:cNvPr id="91" name="Rectangle 90"/>
          <p:cNvSpPr/>
          <p:nvPr/>
        </p:nvSpPr>
        <p:spPr>
          <a:xfrm>
            <a:off x="2503648" y="2682818"/>
            <a:ext cx="1428862" cy="119019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en-US" b="1" dirty="0">
                <a:solidFill>
                  <a:prstClr val="black"/>
                </a:solidFill>
                <a:latin typeface="+mj-lt"/>
                <a:cs typeface="Times New Roman" panose="02020603050405020304" pitchFamily="18" charset="0"/>
              </a:rPr>
              <a:t>Poverty Profile</a:t>
            </a:r>
          </a:p>
        </p:txBody>
      </p:sp>
      <p:sp>
        <p:nvSpPr>
          <p:cNvPr id="92" name="Oval 91"/>
          <p:cNvSpPr/>
          <p:nvPr/>
        </p:nvSpPr>
        <p:spPr>
          <a:xfrm>
            <a:off x="6128771" y="854218"/>
            <a:ext cx="1519086" cy="425922"/>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defRPr/>
            </a:pPr>
            <a:r>
              <a:rPr lang="en-US" sz="1400" dirty="0">
                <a:solidFill>
                  <a:prstClr val="black"/>
                </a:solidFill>
                <a:latin typeface="+mj-lt"/>
              </a:rPr>
              <a:t>Family size</a:t>
            </a:r>
          </a:p>
        </p:txBody>
      </p:sp>
      <p:sp>
        <p:nvSpPr>
          <p:cNvPr id="93" name="Oval 92"/>
          <p:cNvSpPr/>
          <p:nvPr/>
        </p:nvSpPr>
        <p:spPr>
          <a:xfrm>
            <a:off x="6128771" y="1326958"/>
            <a:ext cx="1519086" cy="425922"/>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defRPr/>
            </a:pPr>
            <a:r>
              <a:rPr lang="en-US" sz="1400" dirty="0">
                <a:solidFill>
                  <a:prstClr val="black"/>
                </a:solidFill>
                <a:latin typeface="+mj-lt"/>
              </a:rPr>
              <a:t>HH Gender</a:t>
            </a:r>
          </a:p>
        </p:txBody>
      </p:sp>
      <p:sp>
        <p:nvSpPr>
          <p:cNvPr id="94" name="Oval 93"/>
          <p:cNvSpPr/>
          <p:nvPr/>
        </p:nvSpPr>
        <p:spPr>
          <a:xfrm>
            <a:off x="6101573" y="1835282"/>
            <a:ext cx="1519086" cy="425922"/>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defRPr/>
            </a:pPr>
            <a:r>
              <a:rPr lang="en-US" sz="1400" dirty="0">
                <a:solidFill>
                  <a:prstClr val="black"/>
                </a:solidFill>
                <a:latin typeface="+mj-lt"/>
              </a:rPr>
              <a:t>HH Age</a:t>
            </a:r>
          </a:p>
        </p:txBody>
      </p:sp>
      <p:sp>
        <p:nvSpPr>
          <p:cNvPr id="95" name="Oval 94"/>
          <p:cNvSpPr/>
          <p:nvPr/>
        </p:nvSpPr>
        <p:spPr>
          <a:xfrm>
            <a:off x="6103313" y="2355867"/>
            <a:ext cx="1519086" cy="494983"/>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defRPr/>
            </a:pPr>
            <a:r>
              <a:rPr lang="en-US" sz="1400" dirty="0">
                <a:solidFill>
                  <a:prstClr val="black"/>
                </a:solidFill>
                <a:latin typeface="+mj-lt"/>
              </a:rPr>
              <a:t>HH Marital status</a:t>
            </a:r>
          </a:p>
        </p:txBody>
      </p:sp>
      <p:sp>
        <p:nvSpPr>
          <p:cNvPr id="96" name="Oval 95"/>
          <p:cNvSpPr/>
          <p:nvPr/>
        </p:nvSpPr>
        <p:spPr>
          <a:xfrm>
            <a:off x="6048667" y="2964437"/>
            <a:ext cx="1599190" cy="736299"/>
          </a:xfrm>
          <a:prstGeom prst="ellips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defRPr/>
            </a:pPr>
            <a:r>
              <a:rPr lang="en-US" sz="1400" dirty="0">
                <a:solidFill>
                  <a:prstClr val="black"/>
                </a:solidFill>
                <a:latin typeface="+mj-lt"/>
              </a:rPr>
              <a:t>HH educational level</a:t>
            </a:r>
          </a:p>
        </p:txBody>
      </p:sp>
      <p:sp>
        <p:nvSpPr>
          <p:cNvPr id="97" name="Oval 96"/>
          <p:cNvSpPr/>
          <p:nvPr/>
        </p:nvSpPr>
        <p:spPr>
          <a:xfrm>
            <a:off x="6048667" y="3797944"/>
            <a:ext cx="1599190" cy="736299"/>
          </a:xfrm>
          <a:prstGeom prst="ellips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defRPr/>
            </a:pPr>
            <a:r>
              <a:rPr lang="en-US" sz="1200" dirty="0">
                <a:solidFill>
                  <a:prstClr val="black"/>
                </a:solidFill>
                <a:latin typeface="+mj-lt"/>
              </a:rPr>
              <a:t>Medical expenditures</a:t>
            </a:r>
          </a:p>
        </p:txBody>
      </p:sp>
      <p:sp>
        <p:nvSpPr>
          <p:cNvPr id="98" name="Oval 97"/>
          <p:cNvSpPr/>
          <p:nvPr/>
        </p:nvSpPr>
        <p:spPr>
          <a:xfrm>
            <a:off x="6088719" y="4734886"/>
            <a:ext cx="1519086" cy="425922"/>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defRPr/>
            </a:pPr>
            <a:r>
              <a:rPr lang="en-US" sz="1400" dirty="0">
                <a:solidFill>
                  <a:prstClr val="black"/>
                </a:solidFill>
                <a:latin typeface="+mj-lt"/>
              </a:rPr>
              <a:t>Number of Earners</a:t>
            </a:r>
          </a:p>
        </p:txBody>
      </p:sp>
      <p:sp>
        <p:nvSpPr>
          <p:cNvPr id="99" name="Oval 98"/>
          <p:cNvSpPr/>
          <p:nvPr/>
        </p:nvSpPr>
        <p:spPr>
          <a:xfrm>
            <a:off x="6008211" y="5201073"/>
            <a:ext cx="1705811" cy="720173"/>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defRPr/>
            </a:pPr>
            <a:r>
              <a:rPr lang="en-US" sz="1400" dirty="0">
                <a:solidFill>
                  <a:prstClr val="black"/>
                </a:solidFill>
                <a:latin typeface="+mj-lt"/>
              </a:rPr>
              <a:t>HH Employment Sector</a:t>
            </a:r>
          </a:p>
        </p:txBody>
      </p:sp>
      <p:sp>
        <p:nvSpPr>
          <p:cNvPr id="100" name="Oval 99"/>
          <p:cNvSpPr/>
          <p:nvPr/>
        </p:nvSpPr>
        <p:spPr>
          <a:xfrm>
            <a:off x="5942046" y="5969887"/>
            <a:ext cx="1705811" cy="629512"/>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defRPr/>
            </a:pPr>
            <a:r>
              <a:rPr lang="en-US" sz="1400" dirty="0">
                <a:solidFill>
                  <a:prstClr val="black"/>
                </a:solidFill>
                <a:latin typeface="+mj-lt"/>
              </a:rPr>
              <a:t>HH Employment Industry</a:t>
            </a:r>
          </a:p>
        </p:txBody>
      </p:sp>
      <p:sp>
        <p:nvSpPr>
          <p:cNvPr id="102" name="Right Brace 101"/>
          <p:cNvSpPr/>
          <p:nvPr/>
        </p:nvSpPr>
        <p:spPr>
          <a:xfrm>
            <a:off x="7551777" y="854219"/>
            <a:ext cx="649346" cy="5632846"/>
          </a:xfrm>
          <a:prstGeom prst="rightBrace">
            <a:avLst>
              <a:gd name="adj1" fmla="val 68115"/>
              <a:gd name="adj2" fmla="val 47502"/>
            </a:avLst>
          </a:prstGeom>
        </p:spPr>
        <p:style>
          <a:lnRef idx="3">
            <a:schemeClr val="dk1"/>
          </a:lnRef>
          <a:fillRef idx="0">
            <a:schemeClr val="dk1"/>
          </a:fillRef>
          <a:effectRef idx="2">
            <a:schemeClr val="dk1"/>
          </a:effectRef>
          <a:fontRef idx="minor">
            <a:schemeClr val="tx1"/>
          </a:fontRef>
        </p:style>
        <p:txBody>
          <a:bodyPr rtlCol="0" anchor="ctr"/>
          <a:lstStyle/>
          <a:p>
            <a:pPr algn="ctr">
              <a:defRPr/>
            </a:pPr>
            <a:endParaRPr lang="en-US">
              <a:solidFill>
                <a:prstClr val="black"/>
              </a:solidFill>
              <a:latin typeface="+mj-lt"/>
            </a:endParaRPr>
          </a:p>
        </p:txBody>
      </p:sp>
      <p:sp>
        <p:nvSpPr>
          <p:cNvPr id="103" name="Right Brace 102"/>
          <p:cNvSpPr/>
          <p:nvPr/>
        </p:nvSpPr>
        <p:spPr>
          <a:xfrm rot="4354207">
            <a:off x="9594684" y="3604783"/>
            <a:ext cx="695836" cy="1897545"/>
          </a:xfrm>
          <a:prstGeom prst="rightBrace">
            <a:avLst>
              <a:gd name="adj1" fmla="val 68115"/>
              <a:gd name="adj2" fmla="val 47502"/>
            </a:avLst>
          </a:prstGeom>
        </p:spPr>
        <p:style>
          <a:lnRef idx="3">
            <a:schemeClr val="dk1"/>
          </a:lnRef>
          <a:fillRef idx="0">
            <a:schemeClr val="dk1"/>
          </a:fillRef>
          <a:effectRef idx="2">
            <a:schemeClr val="dk1"/>
          </a:effectRef>
          <a:fontRef idx="minor">
            <a:schemeClr val="tx1"/>
          </a:fontRef>
        </p:style>
        <p:txBody>
          <a:bodyPr rtlCol="0" anchor="ctr"/>
          <a:lstStyle/>
          <a:p>
            <a:pPr algn="ctr">
              <a:defRPr/>
            </a:pPr>
            <a:endParaRPr lang="en-US">
              <a:solidFill>
                <a:prstClr val="black"/>
              </a:solidFill>
              <a:latin typeface="+mj-lt"/>
            </a:endParaRPr>
          </a:p>
        </p:txBody>
      </p:sp>
      <p:sp>
        <p:nvSpPr>
          <p:cNvPr id="104" name="Rectangle 103"/>
          <p:cNvSpPr/>
          <p:nvPr/>
        </p:nvSpPr>
        <p:spPr>
          <a:xfrm>
            <a:off x="9861222" y="3072527"/>
            <a:ext cx="1132050" cy="78752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defRPr/>
            </a:pPr>
            <a:r>
              <a:rPr lang="en-US" sz="1400" b="1" dirty="0">
                <a:solidFill>
                  <a:prstClr val="black"/>
                </a:solidFill>
                <a:latin typeface="+mj-lt"/>
              </a:rPr>
              <a:t>Poverty Simulation</a:t>
            </a:r>
          </a:p>
        </p:txBody>
      </p:sp>
      <p:sp>
        <p:nvSpPr>
          <p:cNvPr id="105" name="Cloud Callout 104"/>
          <p:cNvSpPr/>
          <p:nvPr/>
        </p:nvSpPr>
        <p:spPr>
          <a:xfrm>
            <a:off x="8685406" y="1038656"/>
            <a:ext cx="2035834" cy="1475117"/>
          </a:xfrm>
          <a:prstGeom prst="cloudCallout">
            <a:avLst>
              <a:gd name="adj1" fmla="val 38885"/>
              <a:gd name="adj2" fmla="val 7536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defRPr/>
            </a:pPr>
            <a:r>
              <a:rPr lang="en-US" sz="1100" b="1" dirty="0">
                <a:solidFill>
                  <a:prstClr val="black"/>
                </a:solidFill>
                <a:latin typeface="+mj-lt"/>
              </a:rPr>
              <a:t>Policy Recommendations</a:t>
            </a:r>
          </a:p>
        </p:txBody>
      </p:sp>
      <p:sp>
        <p:nvSpPr>
          <p:cNvPr id="106" name="Rectangle 105"/>
          <p:cNvSpPr/>
          <p:nvPr/>
        </p:nvSpPr>
        <p:spPr>
          <a:xfrm>
            <a:off x="1104523" y="1838804"/>
            <a:ext cx="1275833" cy="643865"/>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200" dirty="0" smtClean="0">
                <a:ln w="0"/>
                <a:solidFill>
                  <a:schemeClr val="tx1"/>
                </a:solidFill>
                <a:effectLst>
                  <a:outerShdw blurRad="38100" dist="19050" dir="2700000" algn="tl" rotWithShape="0">
                    <a:schemeClr val="dk1">
                      <a:alpha val="40000"/>
                    </a:schemeClr>
                  </a:outerShdw>
                </a:effectLst>
                <a:latin typeface="+mj-lt"/>
                <a:cs typeface="Times New Roman" panose="02020603050405020304" pitchFamily="18" charset="0"/>
              </a:rPr>
              <a:t>2011</a:t>
            </a:r>
            <a:endParaRPr lang="en-US" sz="1200" dirty="0">
              <a:ln w="0"/>
              <a:solidFill>
                <a:schemeClr val="tx1"/>
              </a:solidFill>
              <a:effectLst>
                <a:outerShdw blurRad="38100" dist="19050" dir="2700000" algn="tl" rotWithShape="0">
                  <a:schemeClr val="dk1">
                    <a:alpha val="40000"/>
                  </a:schemeClr>
                </a:outerShdw>
              </a:effectLst>
              <a:latin typeface="+mj-lt"/>
              <a:cs typeface="Times New Roman" panose="02020603050405020304" pitchFamily="18" charset="0"/>
            </a:endParaRPr>
          </a:p>
          <a:p>
            <a:pPr algn="ctr">
              <a:defRPr/>
            </a:pPr>
            <a:r>
              <a:rPr lang="en-US" sz="1200" dirty="0" smtClean="0">
                <a:ln w="0"/>
                <a:solidFill>
                  <a:schemeClr val="tx1"/>
                </a:solidFill>
                <a:effectLst>
                  <a:outerShdw blurRad="38100" dist="19050" dir="2700000" algn="tl" rotWithShape="0">
                    <a:schemeClr val="dk1">
                      <a:alpha val="40000"/>
                    </a:schemeClr>
                  </a:outerShdw>
                </a:effectLst>
                <a:latin typeface="+mj-lt"/>
                <a:cs typeface="Times New Roman" panose="02020603050405020304" pitchFamily="18" charset="0"/>
              </a:rPr>
              <a:t>2013</a:t>
            </a:r>
            <a:endParaRPr lang="en-US" sz="1200" dirty="0">
              <a:ln w="0"/>
              <a:solidFill>
                <a:schemeClr val="tx1"/>
              </a:solidFill>
              <a:effectLst>
                <a:outerShdw blurRad="38100" dist="19050" dir="2700000" algn="tl" rotWithShape="0">
                  <a:schemeClr val="dk1">
                    <a:alpha val="40000"/>
                  </a:schemeClr>
                </a:outerShdw>
              </a:effectLst>
              <a:latin typeface="+mj-lt"/>
              <a:cs typeface="Times New Roman" panose="02020603050405020304" pitchFamily="18" charset="0"/>
            </a:endParaRPr>
          </a:p>
          <a:p>
            <a:pPr algn="ctr">
              <a:defRPr/>
            </a:pPr>
            <a:r>
              <a:rPr lang="en-US" sz="1200" dirty="0" smtClean="0">
                <a:ln w="0"/>
                <a:solidFill>
                  <a:schemeClr val="tx1"/>
                </a:solidFill>
                <a:effectLst>
                  <a:outerShdw blurRad="38100" dist="19050" dir="2700000" algn="tl" rotWithShape="0">
                    <a:schemeClr val="dk1">
                      <a:alpha val="40000"/>
                    </a:schemeClr>
                  </a:outerShdw>
                </a:effectLst>
                <a:latin typeface="+mj-lt"/>
                <a:cs typeface="Times New Roman" panose="02020603050405020304" pitchFamily="18" charset="0"/>
              </a:rPr>
              <a:t>2015</a:t>
            </a:r>
            <a:endParaRPr lang="en-US" sz="1200" dirty="0">
              <a:ln w="0"/>
              <a:solidFill>
                <a:schemeClr val="tx1"/>
              </a:solidFill>
              <a:effectLst>
                <a:outerShdw blurRad="38100" dist="19050" dir="2700000" algn="tl" rotWithShape="0">
                  <a:schemeClr val="dk1">
                    <a:alpha val="40000"/>
                  </a:schemeClr>
                </a:outerShdw>
              </a:effectLst>
              <a:latin typeface="+mj-lt"/>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020713761"/>
              </p:ext>
            </p:extLst>
          </p:nvPr>
        </p:nvGraphicFramePr>
        <p:xfrm>
          <a:off x="529407" y="5245121"/>
          <a:ext cx="2476500" cy="600075"/>
        </p:xfrm>
        <a:graphic>
          <a:graphicData uri="http://schemas.openxmlformats.org/drawingml/2006/table">
            <a:tbl>
              <a:tblPr>
                <a:effectLst>
                  <a:outerShdw blurRad="76200" dist="12700" dir="8100000" sy="-23000" kx="800400" algn="br" rotWithShape="0">
                    <a:prstClr val="black">
                      <a:alpha val="20000"/>
                    </a:prstClr>
                  </a:outerShdw>
                </a:effectLst>
                <a:tableStyleId>{306799F8-075E-4A3A-A7F6-7FBC6576F1A4}</a:tableStyleId>
              </a:tblPr>
              <a:tblGrid>
                <a:gridCol w="1397000">
                  <a:extLst>
                    <a:ext uri="{9D8B030D-6E8A-4147-A177-3AD203B41FA5}">
                      <a16:colId xmlns:a16="http://schemas.microsoft.com/office/drawing/2014/main" xmlns="" val="1762033947"/>
                    </a:ext>
                  </a:extLst>
                </a:gridCol>
                <a:gridCol w="1079500">
                  <a:extLst>
                    <a:ext uri="{9D8B030D-6E8A-4147-A177-3AD203B41FA5}">
                      <a16:colId xmlns:a16="http://schemas.microsoft.com/office/drawing/2014/main" xmlns="" val="3342026835"/>
                    </a:ext>
                  </a:extLst>
                </a:gridCol>
              </a:tblGrid>
              <a:tr h="200025">
                <a:tc>
                  <a:txBody>
                    <a:bodyPr/>
                    <a:lstStyle/>
                    <a:p>
                      <a:pPr algn="ctr" fontAlgn="ctr"/>
                      <a:r>
                        <a:rPr lang="en-US" sz="1200" u="none" strike="noStrike" dirty="0" smtClean="0">
                          <a:solidFill>
                            <a:schemeClr val="tx1"/>
                          </a:solidFill>
                          <a:effectLst/>
                        </a:rPr>
                        <a:t>2011</a:t>
                      </a:r>
                      <a:endParaRPr lang="en-US" sz="12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200" b="1" u="none" strike="noStrike" dirty="0" smtClean="0">
                          <a:solidFill>
                            <a:schemeClr val="tx1"/>
                          </a:solidFill>
                          <a:effectLst/>
                        </a:rPr>
                        <a:t>L.E 3,076 </a:t>
                      </a:r>
                      <a:endParaRPr lang="en-US" sz="12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3327257935"/>
                  </a:ext>
                </a:extLst>
              </a:tr>
              <a:tr h="200025">
                <a:tc>
                  <a:txBody>
                    <a:bodyPr/>
                    <a:lstStyle/>
                    <a:p>
                      <a:pPr algn="ctr" fontAlgn="ctr"/>
                      <a:r>
                        <a:rPr lang="en-US" sz="1200" u="none" strike="noStrike" dirty="0" smtClean="0">
                          <a:solidFill>
                            <a:schemeClr val="tx1"/>
                          </a:solidFill>
                          <a:effectLst/>
                        </a:rPr>
                        <a:t>2013</a:t>
                      </a:r>
                      <a:endParaRPr lang="en-US" sz="12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200" b="1" u="none" strike="noStrike" dirty="0" smtClean="0">
                          <a:solidFill>
                            <a:schemeClr val="tx1"/>
                          </a:solidFill>
                          <a:effectLst/>
                        </a:rPr>
                        <a:t>L.E</a:t>
                      </a:r>
                      <a:r>
                        <a:rPr lang="en-US" sz="1200" b="1" u="none" strike="noStrike" baseline="0" dirty="0" smtClean="0">
                          <a:solidFill>
                            <a:schemeClr val="tx1"/>
                          </a:solidFill>
                          <a:effectLst/>
                        </a:rPr>
                        <a:t> </a:t>
                      </a:r>
                      <a:r>
                        <a:rPr lang="en-US" sz="1200" b="1" u="none" strike="noStrike" dirty="0" smtClean="0">
                          <a:solidFill>
                            <a:schemeClr val="tx1"/>
                          </a:solidFill>
                          <a:effectLst/>
                        </a:rPr>
                        <a:t>3,920</a:t>
                      </a:r>
                      <a:endParaRPr lang="en-US" sz="12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2621410354"/>
                  </a:ext>
                </a:extLst>
              </a:tr>
              <a:tr h="200025">
                <a:tc>
                  <a:txBody>
                    <a:bodyPr/>
                    <a:lstStyle/>
                    <a:p>
                      <a:pPr algn="ctr" fontAlgn="ctr"/>
                      <a:r>
                        <a:rPr lang="en-US" sz="1200" u="none" strike="noStrike" dirty="0" smtClean="0">
                          <a:solidFill>
                            <a:schemeClr val="tx1"/>
                          </a:solidFill>
                          <a:effectLst/>
                        </a:rPr>
                        <a:t>2015</a:t>
                      </a:r>
                      <a:endParaRPr lang="en-US" sz="12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200" b="1" u="none" strike="noStrike" dirty="0" smtClean="0">
                          <a:solidFill>
                            <a:schemeClr val="tx1"/>
                          </a:solidFill>
                          <a:effectLst/>
                        </a:rPr>
                        <a:t>L.E 5,787</a:t>
                      </a:r>
                      <a:endParaRPr lang="en-US" sz="12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3778342268"/>
                  </a:ext>
                </a:extLst>
              </a:tr>
            </a:tbl>
          </a:graphicData>
        </a:graphic>
      </p:graphicFrame>
      <p:sp>
        <p:nvSpPr>
          <p:cNvPr id="8" name="Down Arrow 7"/>
          <p:cNvSpPr/>
          <p:nvPr/>
        </p:nvSpPr>
        <p:spPr>
          <a:xfrm>
            <a:off x="1449238" y="4575501"/>
            <a:ext cx="555474" cy="669620"/>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TextBox 8"/>
          <p:cNvSpPr txBox="1"/>
          <p:nvPr/>
        </p:nvSpPr>
        <p:spPr>
          <a:xfrm>
            <a:off x="9775881" y="5969887"/>
            <a:ext cx="1775812" cy="646331"/>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dirty="0" smtClean="0"/>
              <a:t>Household Head (HH)</a:t>
            </a:r>
            <a:endParaRPr lang="en-US" dirty="0"/>
          </a:p>
        </p:txBody>
      </p:sp>
    </p:spTree>
    <p:extLst>
      <p:ext uri="{BB962C8B-B14F-4D97-AF65-F5344CB8AC3E}">
        <p14:creationId xmlns:p14="http://schemas.microsoft.com/office/powerpoint/2010/main" val="41051206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1000" fill="hold"/>
                                        <p:tgtEl>
                                          <p:spTgt spid="68"/>
                                        </p:tgtEl>
                                        <p:attrNameLst>
                                          <p:attrName>ppt_x</p:attrName>
                                        </p:attrNameLst>
                                      </p:cBhvr>
                                      <p:tavLst>
                                        <p:tav tm="0">
                                          <p:val>
                                            <p:strVal val="#ppt_x"/>
                                          </p:val>
                                        </p:tav>
                                        <p:tav tm="100000">
                                          <p:val>
                                            <p:strVal val="#ppt_x"/>
                                          </p:val>
                                        </p:tav>
                                      </p:tavLst>
                                    </p:anim>
                                    <p:anim calcmode="lin" valueType="num">
                                      <p:cBhvr additive="base">
                                        <p:cTn id="8" dur="1000" fill="hold"/>
                                        <p:tgtEl>
                                          <p:spTgt spid="6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6"/>
                                        </p:tgtEl>
                                        <p:attrNameLst>
                                          <p:attrName>style.visibility</p:attrName>
                                        </p:attrNameLst>
                                      </p:cBhvr>
                                      <p:to>
                                        <p:strVal val="visible"/>
                                      </p:to>
                                    </p:set>
                                    <p:anim calcmode="lin" valueType="num">
                                      <p:cBhvr additive="base">
                                        <p:cTn id="11" dur="1000" fill="hold"/>
                                        <p:tgtEl>
                                          <p:spTgt spid="106"/>
                                        </p:tgtEl>
                                        <p:attrNameLst>
                                          <p:attrName>ppt_x</p:attrName>
                                        </p:attrNameLst>
                                      </p:cBhvr>
                                      <p:tavLst>
                                        <p:tav tm="0">
                                          <p:val>
                                            <p:strVal val="#ppt_x"/>
                                          </p:val>
                                        </p:tav>
                                        <p:tav tm="100000">
                                          <p:val>
                                            <p:strVal val="#ppt_x"/>
                                          </p:val>
                                        </p:tav>
                                      </p:tavLst>
                                    </p:anim>
                                    <p:anim calcmode="lin" valueType="num">
                                      <p:cBhvr additive="base">
                                        <p:cTn id="12" dur="1000" fill="hold"/>
                                        <p:tgtEl>
                                          <p:spTgt spid="10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anim calcmode="lin" valueType="num">
                                      <p:cBhvr additive="base">
                                        <p:cTn id="15" dur="1000" fill="hold"/>
                                        <p:tgtEl>
                                          <p:spTgt spid="61"/>
                                        </p:tgtEl>
                                        <p:attrNameLst>
                                          <p:attrName>ppt_x</p:attrName>
                                        </p:attrNameLst>
                                      </p:cBhvr>
                                      <p:tavLst>
                                        <p:tav tm="0">
                                          <p:val>
                                            <p:strVal val="#ppt_x"/>
                                          </p:val>
                                        </p:tav>
                                        <p:tav tm="100000">
                                          <p:val>
                                            <p:strVal val="#ppt_x"/>
                                          </p:val>
                                        </p:tav>
                                      </p:tavLst>
                                    </p:anim>
                                    <p:anim calcmode="lin" valueType="num">
                                      <p:cBhvr additive="base">
                                        <p:cTn id="16" dur="1000" fill="hold"/>
                                        <p:tgtEl>
                                          <p:spTgt spid="6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6"/>
                                        </p:tgtEl>
                                        <p:attrNameLst>
                                          <p:attrName>style.visibility</p:attrName>
                                        </p:attrNameLst>
                                      </p:cBhvr>
                                      <p:to>
                                        <p:strVal val="visible"/>
                                      </p:to>
                                    </p:set>
                                    <p:anim calcmode="lin" valueType="num">
                                      <p:cBhvr additive="base">
                                        <p:cTn id="19" dur="1000" fill="hold"/>
                                        <p:tgtEl>
                                          <p:spTgt spid="66"/>
                                        </p:tgtEl>
                                        <p:attrNameLst>
                                          <p:attrName>ppt_x</p:attrName>
                                        </p:attrNameLst>
                                      </p:cBhvr>
                                      <p:tavLst>
                                        <p:tav tm="0">
                                          <p:val>
                                            <p:strVal val="#ppt_x"/>
                                          </p:val>
                                        </p:tav>
                                        <p:tav tm="100000">
                                          <p:val>
                                            <p:strVal val="#ppt_x"/>
                                          </p:val>
                                        </p:tav>
                                      </p:tavLst>
                                    </p:anim>
                                    <p:anim calcmode="lin" valueType="num">
                                      <p:cBhvr additive="base">
                                        <p:cTn id="20" dur="1000" fill="hold"/>
                                        <p:tgtEl>
                                          <p:spTgt spid="66"/>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4"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16" presetClass="entr" presetSubtype="21"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par>
                          <p:cTn id="30" fill="hold">
                            <p:stCondLst>
                              <p:cond delay="2000"/>
                            </p:stCondLst>
                            <p:childTnLst>
                              <p:par>
                                <p:cTn id="31" presetID="2" presetClass="entr" presetSubtype="4" fill="hold" grpId="0" nodeType="afterEffect">
                                  <p:stCondLst>
                                    <p:cond delay="0"/>
                                  </p:stCondLst>
                                  <p:childTnLst>
                                    <p:set>
                                      <p:cBhvr>
                                        <p:cTn id="32" dur="1" fill="hold">
                                          <p:stCondLst>
                                            <p:cond delay="0"/>
                                          </p:stCondLst>
                                        </p:cTn>
                                        <p:tgtEl>
                                          <p:spTgt spid="91"/>
                                        </p:tgtEl>
                                        <p:attrNameLst>
                                          <p:attrName>style.visibility</p:attrName>
                                        </p:attrNameLst>
                                      </p:cBhvr>
                                      <p:to>
                                        <p:strVal val="visible"/>
                                      </p:to>
                                    </p:set>
                                    <p:anim calcmode="lin" valueType="num">
                                      <p:cBhvr additive="base">
                                        <p:cTn id="33" dur="1000" fill="hold"/>
                                        <p:tgtEl>
                                          <p:spTgt spid="91"/>
                                        </p:tgtEl>
                                        <p:attrNameLst>
                                          <p:attrName>ppt_x</p:attrName>
                                        </p:attrNameLst>
                                      </p:cBhvr>
                                      <p:tavLst>
                                        <p:tav tm="0">
                                          <p:val>
                                            <p:strVal val="#ppt_x"/>
                                          </p:val>
                                        </p:tav>
                                        <p:tav tm="100000">
                                          <p:val>
                                            <p:strVal val="#ppt_x"/>
                                          </p:val>
                                        </p:tav>
                                      </p:tavLst>
                                    </p:anim>
                                    <p:anim calcmode="lin" valueType="num">
                                      <p:cBhvr additive="base">
                                        <p:cTn id="34" dur="1000" fill="hold"/>
                                        <p:tgtEl>
                                          <p:spTgt spid="9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additive="base">
                                        <p:cTn id="37" dur="1000" fill="hold"/>
                                        <p:tgtEl>
                                          <p:spTgt spid="55"/>
                                        </p:tgtEl>
                                        <p:attrNameLst>
                                          <p:attrName>ppt_x</p:attrName>
                                        </p:attrNameLst>
                                      </p:cBhvr>
                                      <p:tavLst>
                                        <p:tav tm="0">
                                          <p:val>
                                            <p:strVal val="#ppt_x"/>
                                          </p:val>
                                        </p:tav>
                                        <p:tav tm="100000">
                                          <p:val>
                                            <p:strVal val="#ppt_x"/>
                                          </p:val>
                                        </p:tav>
                                      </p:tavLst>
                                    </p:anim>
                                    <p:anim calcmode="lin" valueType="num">
                                      <p:cBhvr additive="base">
                                        <p:cTn id="38" dur="1000" fill="hold"/>
                                        <p:tgtEl>
                                          <p:spTgt spid="5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80"/>
                                        </p:tgtEl>
                                        <p:attrNameLst>
                                          <p:attrName>style.visibility</p:attrName>
                                        </p:attrNameLst>
                                      </p:cBhvr>
                                      <p:to>
                                        <p:strVal val="visible"/>
                                      </p:to>
                                    </p:set>
                                    <p:anim calcmode="lin" valueType="num">
                                      <p:cBhvr additive="base">
                                        <p:cTn id="41" dur="1000" fill="hold"/>
                                        <p:tgtEl>
                                          <p:spTgt spid="80"/>
                                        </p:tgtEl>
                                        <p:attrNameLst>
                                          <p:attrName>ppt_x</p:attrName>
                                        </p:attrNameLst>
                                      </p:cBhvr>
                                      <p:tavLst>
                                        <p:tav tm="0">
                                          <p:val>
                                            <p:strVal val="#ppt_x"/>
                                          </p:val>
                                        </p:tav>
                                        <p:tav tm="100000">
                                          <p:val>
                                            <p:strVal val="#ppt_x"/>
                                          </p:val>
                                        </p:tav>
                                      </p:tavLst>
                                    </p:anim>
                                    <p:anim calcmode="lin" valueType="num">
                                      <p:cBhvr additive="base">
                                        <p:cTn id="42" dur="1000" fill="hold"/>
                                        <p:tgtEl>
                                          <p:spTgt spid="8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81"/>
                                        </p:tgtEl>
                                        <p:attrNameLst>
                                          <p:attrName>style.visibility</p:attrName>
                                        </p:attrNameLst>
                                      </p:cBhvr>
                                      <p:to>
                                        <p:strVal val="visible"/>
                                      </p:to>
                                    </p:set>
                                    <p:anim calcmode="lin" valueType="num">
                                      <p:cBhvr additive="base">
                                        <p:cTn id="45" dur="1000" fill="hold"/>
                                        <p:tgtEl>
                                          <p:spTgt spid="81"/>
                                        </p:tgtEl>
                                        <p:attrNameLst>
                                          <p:attrName>ppt_x</p:attrName>
                                        </p:attrNameLst>
                                      </p:cBhvr>
                                      <p:tavLst>
                                        <p:tav tm="0">
                                          <p:val>
                                            <p:strVal val="#ppt_x"/>
                                          </p:val>
                                        </p:tav>
                                        <p:tav tm="100000">
                                          <p:val>
                                            <p:strVal val="#ppt_x"/>
                                          </p:val>
                                        </p:tav>
                                      </p:tavLst>
                                    </p:anim>
                                    <p:anim calcmode="lin" valueType="num">
                                      <p:cBhvr additive="base">
                                        <p:cTn id="46" dur="1000" fill="hold"/>
                                        <p:tgtEl>
                                          <p:spTgt spid="81"/>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79"/>
                                        </p:tgtEl>
                                        <p:attrNameLst>
                                          <p:attrName>style.visibility</p:attrName>
                                        </p:attrNameLst>
                                      </p:cBhvr>
                                      <p:to>
                                        <p:strVal val="visible"/>
                                      </p:to>
                                    </p:set>
                                    <p:anim calcmode="lin" valueType="num">
                                      <p:cBhvr additive="base">
                                        <p:cTn id="49" dur="1000" fill="hold"/>
                                        <p:tgtEl>
                                          <p:spTgt spid="79"/>
                                        </p:tgtEl>
                                        <p:attrNameLst>
                                          <p:attrName>ppt_x</p:attrName>
                                        </p:attrNameLst>
                                      </p:cBhvr>
                                      <p:tavLst>
                                        <p:tav tm="0">
                                          <p:val>
                                            <p:strVal val="#ppt_x"/>
                                          </p:val>
                                        </p:tav>
                                        <p:tav tm="100000">
                                          <p:val>
                                            <p:strVal val="#ppt_x"/>
                                          </p:val>
                                        </p:tav>
                                      </p:tavLst>
                                    </p:anim>
                                    <p:anim calcmode="lin" valueType="num">
                                      <p:cBhvr additive="base">
                                        <p:cTn id="50" dur="1000" fill="hold"/>
                                        <p:tgtEl>
                                          <p:spTgt spid="79"/>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78"/>
                                        </p:tgtEl>
                                        <p:attrNameLst>
                                          <p:attrName>style.visibility</p:attrName>
                                        </p:attrNameLst>
                                      </p:cBhvr>
                                      <p:to>
                                        <p:strVal val="visible"/>
                                      </p:to>
                                    </p:set>
                                    <p:anim calcmode="lin" valueType="num">
                                      <p:cBhvr additive="base">
                                        <p:cTn id="53" dur="1000" fill="hold"/>
                                        <p:tgtEl>
                                          <p:spTgt spid="78"/>
                                        </p:tgtEl>
                                        <p:attrNameLst>
                                          <p:attrName>ppt_x</p:attrName>
                                        </p:attrNameLst>
                                      </p:cBhvr>
                                      <p:tavLst>
                                        <p:tav tm="0">
                                          <p:val>
                                            <p:strVal val="#ppt_x"/>
                                          </p:val>
                                        </p:tav>
                                        <p:tav tm="100000">
                                          <p:val>
                                            <p:strVal val="#ppt_x"/>
                                          </p:val>
                                        </p:tav>
                                      </p:tavLst>
                                    </p:anim>
                                    <p:anim calcmode="lin" valueType="num">
                                      <p:cBhvr additive="base">
                                        <p:cTn id="54" dur="1000" fill="hold"/>
                                        <p:tgtEl>
                                          <p:spTgt spid="7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92"/>
                                        </p:tgtEl>
                                        <p:attrNameLst>
                                          <p:attrName>style.visibility</p:attrName>
                                        </p:attrNameLst>
                                      </p:cBhvr>
                                      <p:to>
                                        <p:strVal val="visible"/>
                                      </p:to>
                                    </p:set>
                                    <p:anim calcmode="lin" valueType="num">
                                      <p:cBhvr additive="base">
                                        <p:cTn id="57" dur="1000" fill="hold"/>
                                        <p:tgtEl>
                                          <p:spTgt spid="92"/>
                                        </p:tgtEl>
                                        <p:attrNameLst>
                                          <p:attrName>ppt_x</p:attrName>
                                        </p:attrNameLst>
                                      </p:cBhvr>
                                      <p:tavLst>
                                        <p:tav tm="0">
                                          <p:val>
                                            <p:strVal val="#ppt_x"/>
                                          </p:val>
                                        </p:tav>
                                        <p:tav tm="100000">
                                          <p:val>
                                            <p:strVal val="#ppt_x"/>
                                          </p:val>
                                        </p:tav>
                                      </p:tavLst>
                                    </p:anim>
                                    <p:anim calcmode="lin" valueType="num">
                                      <p:cBhvr additive="base">
                                        <p:cTn id="58" dur="1000" fill="hold"/>
                                        <p:tgtEl>
                                          <p:spTgt spid="92"/>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93"/>
                                        </p:tgtEl>
                                        <p:attrNameLst>
                                          <p:attrName>style.visibility</p:attrName>
                                        </p:attrNameLst>
                                      </p:cBhvr>
                                      <p:to>
                                        <p:strVal val="visible"/>
                                      </p:to>
                                    </p:set>
                                    <p:anim calcmode="lin" valueType="num">
                                      <p:cBhvr additive="base">
                                        <p:cTn id="61" dur="1000" fill="hold"/>
                                        <p:tgtEl>
                                          <p:spTgt spid="93"/>
                                        </p:tgtEl>
                                        <p:attrNameLst>
                                          <p:attrName>ppt_x</p:attrName>
                                        </p:attrNameLst>
                                      </p:cBhvr>
                                      <p:tavLst>
                                        <p:tav tm="0">
                                          <p:val>
                                            <p:strVal val="#ppt_x"/>
                                          </p:val>
                                        </p:tav>
                                        <p:tav tm="100000">
                                          <p:val>
                                            <p:strVal val="#ppt_x"/>
                                          </p:val>
                                        </p:tav>
                                      </p:tavLst>
                                    </p:anim>
                                    <p:anim calcmode="lin" valueType="num">
                                      <p:cBhvr additive="base">
                                        <p:cTn id="62" dur="1000" fill="hold"/>
                                        <p:tgtEl>
                                          <p:spTgt spid="93"/>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94"/>
                                        </p:tgtEl>
                                        <p:attrNameLst>
                                          <p:attrName>style.visibility</p:attrName>
                                        </p:attrNameLst>
                                      </p:cBhvr>
                                      <p:to>
                                        <p:strVal val="visible"/>
                                      </p:to>
                                    </p:set>
                                    <p:anim calcmode="lin" valueType="num">
                                      <p:cBhvr additive="base">
                                        <p:cTn id="65" dur="1000" fill="hold"/>
                                        <p:tgtEl>
                                          <p:spTgt spid="94"/>
                                        </p:tgtEl>
                                        <p:attrNameLst>
                                          <p:attrName>ppt_x</p:attrName>
                                        </p:attrNameLst>
                                      </p:cBhvr>
                                      <p:tavLst>
                                        <p:tav tm="0">
                                          <p:val>
                                            <p:strVal val="#ppt_x"/>
                                          </p:val>
                                        </p:tav>
                                        <p:tav tm="100000">
                                          <p:val>
                                            <p:strVal val="#ppt_x"/>
                                          </p:val>
                                        </p:tav>
                                      </p:tavLst>
                                    </p:anim>
                                    <p:anim calcmode="lin" valueType="num">
                                      <p:cBhvr additive="base">
                                        <p:cTn id="66" dur="1000" fill="hold"/>
                                        <p:tgtEl>
                                          <p:spTgt spid="94"/>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95"/>
                                        </p:tgtEl>
                                        <p:attrNameLst>
                                          <p:attrName>style.visibility</p:attrName>
                                        </p:attrNameLst>
                                      </p:cBhvr>
                                      <p:to>
                                        <p:strVal val="visible"/>
                                      </p:to>
                                    </p:set>
                                    <p:anim calcmode="lin" valueType="num">
                                      <p:cBhvr additive="base">
                                        <p:cTn id="69" dur="1000" fill="hold"/>
                                        <p:tgtEl>
                                          <p:spTgt spid="95"/>
                                        </p:tgtEl>
                                        <p:attrNameLst>
                                          <p:attrName>ppt_x</p:attrName>
                                        </p:attrNameLst>
                                      </p:cBhvr>
                                      <p:tavLst>
                                        <p:tav tm="0">
                                          <p:val>
                                            <p:strVal val="#ppt_x"/>
                                          </p:val>
                                        </p:tav>
                                        <p:tav tm="100000">
                                          <p:val>
                                            <p:strVal val="#ppt_x"/>
                                          </p:val>
                                        </p:tav>
                                      </p:tavLst>
                                    </p:anim>
                                    <p:anim calcmode="lin" valueType="num">
                                      <p:cBhvr additive="base">
                                        <p:cTn id="70" dur="1000" fill="hold"/>
                                        <p:tgtEl>
                                          <p:spTgt spid="95"/>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96"/>
                                        </p:tgtEl>
                                        <p:attrNameLst>
                                          <p:attrName>style.visibility</p:attrName>
                                        </p:attrNameLst>
                                      </p:cBhvr>
                                      <p:to>
                                        <p:strVal val="visible"/>
                                      </p:to>
                                    </p:set>
                                    <p:anim calcmode="lin" valueType="num">
                                      <p:cBhvr additive="base">
                                        <p:cTn id="73" dur="1000" fill="hold"/>
                                        <p:tgtEl>
                                          <p:spTgt spid="96"/>
                                        </p:tgtEl>
                                        <p:attrNameLst>
                                          <p:attrName>ppt_x</p:attrName>
                                        </p:attrNameLst>
                                      </p:cBhvr>
                                      <p:tavLst>
                                        <p:tav tm="0">
                                          <p:val>
                                            <p:strVal val="#ppt_x"/>
                                          </p:val>
                                        </p:tav>
                                        <p:tav tm="100000">
                                          <p:val>
                                            <p:strVal val="#ppt_x"/>
                                          </p:val>
                                        </p:tav>
                                      </p:tavLst>
                                    </p:anim>
                                    <p:anim calcmode="lin" valueType="num">
                                      <p:cBhvr additive="base">
                                        <p:cTn id="74" dur="1000" fill="hold"/>
                                        <p:tgtEl>
                                          <p:spTgt spid="96"/>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97"/>
                                        </p:tgtEl>
                                        <p:attrNameLst>
                                          <p:attrName>style.visibility</p:attrName>
                                        </p:attrNameLst>
                                      </p:cBhvr>
                                      <p:to>
                                        <p:strVal val="visible"/>
                                      </p:to>
                                    </p:set>
                                    <p:anim calcmode="lin" valueType="num">
                                      <p:cBhvr additive="base">
                                        <p:cTn id="77" dur="1000" fill="hold"/>
                                        <p:tgtEl>
                                          <p:spTgt spid="97"/>
                                        </p:tgtEl>
                                        <p:attrNameLst>
                                          <p:attrName>ppt_x</p:attrName>
                                        </p:attrNameLst>
                                      </p:cBhvr>
                                      <p:tavLst>
                                        <p:tav tm="0">
                                          <p:val>
                                            <p:strVal val="#ppt_x"/>
                                          </p:val>
                                        </p:tav>
                                        <p:tav tm="100000">
                                          <p:val>
                                            <p:strVal val="#ppt_x"/>
                                          </p:val>
                                        </p:tav>
                                      </p:tavLst>
                                    </p:anim>
                                    <p:anim calcmode="lin" valueType="num">
                                      <p:cBhvr additive="base">
                                        <p:cTn id="78" dur="1000" fill="hold"/>
                                        <p:tgtEl>
                                          <p:spTgt spid="97"/>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98"/>
                                        </p:tgtEl>
                                        <p:attrNameLst>
                                          <p:attrName>style.visibility</p:attrName>
                                        </p:attrNameLst>
                                      </p:cBhvr>
                                      <p:to>
                                        <p:strVal val="visible"/>
                                      </p:to>
                                    </p:set>
                                    <p:anim calcmode="lin" valueType="num">
                                      <p:cBhvr additive="base">
                                        <p:cTn id="81" dur="1000" fill="hold"/>
                                        <p:tgtEl>
                                          <p:spTgt spid="98"/>
                                        </p:tgtEl>
                                        <p:attrNameLst>
                                          <p:attrName>ppt_x</p:attrName>
                                        </p:attrNameLst>
                                      </p:cBhvr>
                                      <p:tavLst>
                                        <p:tav tm="0">
                                          <p:val>
                                            <p:strVal val="#ppt_x"/>
                                          </p:val>
                                        </p:tav>
                                        <p:tav tm="100000">
                                          <p:val>
                                            <p:strVal val="#ppt_x"/>
                                          </p:val>
                                        </p:tav>
                                      </p:tavLst>
                                    </p:anim>
                                    <p:anim calcmode="lin" valueType="num">
                                      <p:cBhvr additive="base">
                                        <p:cTn id="82" dur="1000" fill="hold"/>
                                        <p:tgtEl>
                                          <p:spTgt spid="98"/>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99"/>
                                        </p:tgtEl>
                                        <p:attrNameLst>
                                          <p:attrName>style.visibility</p:attrName>
                                        </p:attrNameLst>
                                      </p:cBhvr>
                                      <p:to>
                                        <p:strVal val="visible"/>
                                      </p:to>
                                    </p:set>
                                    <p:anim calcmode="lin" valueType="num">
                                      <p:cBhvr additive="base">
                                        <p:cTn id="85" dur="1000" fill="hold"/>
                                        <p:tgtEl>
                                          <p:spTgt spid="99"/>
                                        </p:tgtEl>
                                        <p:attrNameLst>
                                          <p:attrName>ppt_x</p:attrName>
                                        </p:attrNameLst>
                                      </p:cBhvr>
                                      <p:tavLst>
                                        <p:tav tm="0">
                                          <p:val>
                                            <p:strVal val="#ppt_x"/>
                                          </p:val>
                                        </p:tav>
                                        <p:tav tm="100000">
                                          <p:val>
                                            <p:strVal val="#ppt_x"/>
                                          </p:val>
                                        </p:tav>
                                      </p:tavLst>
                                    </p:anim>
                                    <p:anim calcmode="lin" valueType="num">
                                      <p:cBhvr additive="base">
                                        <p:cTn id="86" dur="1000" fill="hold"/>
                                        <p:tgtEl>
                                          <p:spTgt spid="99"/>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100"/>
                                        </p:tgtEl>
                                        <p:attrNameLst>
                                          <p:attrName>style.visibility</p:attrName>
                                        </p:attrNameLst>
                                      </p:cBhvr>
                                      <p:to>
                                        <p:strVal val="visible"/>
                                      </p:to>
                                    </p:set>
                                    <p:anim calcmode="lin" valueType="num">
                                      <p:cBhvr additive="base">
                                        <p:cTn id="89" dur="1000" fill="hold"/>
                                        <p:tgtEl>
                                          <p:spTgt spid="100"/>
                                        </p:tgtEl>
                                        <p:attrNameLst>
                                          <p:attrName>ppt_x</p:attrName>
                                        </p:attrNameLst>
                                      </p:cBhvr>
                                      <p:tavLst>
                                        <p:tav tm="0">
                                          <p:val>
                                            <p:strVal val="#ppt_x"/>
                                          </p:val>
                                        </p:tav>
                                        <p:tav tm="100000">
                                          <p:val>
                                            <p:strVal val="#ppt_x"/>
                                          </p:val>
                                        </p:tav>
                                      </p:tavLst>
                                    </p:anim>
                                    <p:anim calcmode="lin" valueType="num">
                                      <p:cBhvr additive="base">
                                        <p:cTn id="90" dur="1000" fill="hold"/>
                                        <p:tgtEl>
                                          <p:spTgt spid="100"/>
                                        </p:tgtEl>
                                        <p:attrNameLst>
                                          <p:attrName>ppt_y</p:attrName>
                                        </p:attrNameLst>
                                      </p:cBhvr>
                                      <p:tavLst>
                                        <p:tav tm="0">
                                          <p:val>
                                            <p:strVal val="1+#ppt_h/2"/>
                                          </p:val>
                                        </p:tav>
                                        <p:tav tm="100000">
                                          <p:val>
                                            <p:strVal val="#ppt_y"/>
                                          </p:val>
                                        </p:tav>
                                      </p:tavLst>
                                    </p:anim>
                                  </p:childTnLst>
                                </p:cTn>
                              </p:par>
                            </p:childTnLst>
                          </p:cTn>
                        </p:par>
                        <p:par>
                          <p:cTn id="91" fill="hold">
                            <p:stCondLst>
                              <p:cond delay="3000"/>
                            </p:stCondLst>
                            <p:childTnLst>
                              <p:par>
                                <p:cTn id="92" presetID="42" presetClass="entr" presetSubtype="0" fill="hold" grpId="0" nodeType="afterEffect">
                                  <p:stCondLst>
                                    <p:cond delay="0"/>
                                  </p:stCondLst>
                                  <p:childTnLst>
                                    <p:set>
                                      <p:cBhvr>
                                        <p:cTn id="93" dur="1" fill="hold">
                                          <p:stCondLst>
                                            <p:cond delay="0"/>
                                          </p:stCondLst>
                                        </p:cTn>
                                        <p:tgtEl>
                                          <p:spTgt spid="102"/>
                                        </p:tgtEl>
                                        <p:attrNameLst>
                                          <p:attrName>style.visibility</p:attrName>
                                        </p:attrNameLst>
                                      </p:cBhvr>
                                      <p:to>
                                        <p:strVal val="visible"/>
                                      </p:to>
                                    </p:set>
                                    <p:animEffect transition="in" filter="fade">
                                      <p:cBhvr>
                                        <p:cTn id="94" dur="1000"/>
                                        <p:tgtEl>
                                          <p:spTgt spid="102"/>
                                        </p:tgtEl>
                                      </p:cBhvr>
                                    </p:animEffect>
                                    <p:anim calcmode="lin" valueType="num">
                                      <p:cBhvr>
                                        <p:cTn id="95" dur="1000" fill="hold"/>
                                        <p:tgtEl>
                                          <p:spTgt spid="102"/>
                                        </p:tgtEl>
                                        <p:attrNameLst>
                                          <p:attrName>ppt_x</p:attrName>
                                        </p:attrNameLst>
                                      </p:cBhvr>
                                      <p:tavLst>
                                        <p:tav tm="0">
                                          <p:val>
                                            <p:strVal val="#ppt_x"/>
                                          </p:val>
                                        </p:tav>
                                        <p:tav tm="100000">
                                          <p:val>
                                            <p:strVal val="#ppt_x"/>
                                          </p:val>
                                        </p:tav>
                                      </p:tavLst>
                                    </p:anim>
                                    <p:anim calcmode="lin" valueType="num">
                                      <p:cBhvr>
                                        <p:cTn id="96" dur="1000" fill="hold"/>
                                        <p:tgtEl>
                                          <p:spTgt spid="102"/>
                                        </p:tgtEl>
                                        <p:attrNameLst>
                                          <p:attrName>ppt_y</p:attrName>
                                        </p:attrNameLst>
                                      </p:cBhvr>
                                      <p:tavLst>
                                        <p:tav tm="0">
                                          <p:val>
                                            <p:strVal val="#ppt_y+.1"/>
                                          </p:val>
                                        </p:tav>
                                        <p:tav tm="100000">
                                          <p:val>
                                            <p:strVal val="#ppt_y"/>
                                          </p:val>
                                        </p:tav>
                                      </p:tavLst>
                                    </p:anim>
                                  </p:childTnLst>
                                </p:cTn>
                              </p:par>
                            </p:childTnLst>
                          </p:cTn>
                        </p:par>
                        <p:par>
                          <p:cTn id="97" fill="hold">
                            <p:stCondLst>
                              <p:cond delay="4000"/>
                            </p:stCondLst>
                            <p:childTnLst>
                              <p:par>
                                <p:cTn id="98" presetID="2" presetClass="entr" presetSubtype="4" fill="hold" grpId="0" nodeType="afterEffect">
                                  <p:stCondLst>
                                    <p:cond delay="0"/>
                                  </p:stCondLst>
                                  <p:childTnLst>
                                    <p:set>
                                      <p:cBhvr>
                                        <p:cTn id="99" dur="1" fill="hold">
                                          <p:stCondLst>
                                            <p:cond delay="0"/>
                                          </p:stCondLst>
                                        </p:cTn>
                                        <p:tgtEl>
                                          <p:spTgt spid="73"/>
                                        </p:tgtEl>
                                        <p:attrNameLst>
                                          <p:attrName>style.visibility</p:attrName>
                                        </p:attrNameLst>
                                      </p:cBhvr>
                                      <p:to>
                                        <p:strVal val="visible"/>
                                      </p:to>
                                    </p:set>
                                    <p:anim calcmode="lin" valueType="num">
                                      <p:cBhvr additive="base">
                                        <p:cTn id="100" dur="1000" fill="hold"/>
                                        <p:tgtEl>
                                          <p:spTgt spid="73"/>
                                        </p:tgtEl>
                                        <p:attrNameLst>
                                          <p:attrName>ppt_x</p:attrName>
                                        </p:attrNameLst>
                                      </p:cBhvr>
                                      <p:tavLst>
                                        <p:tav tm="0">
                                          <p:val>
                                            <p:strVal val="#ppt_x"/>
                                          </p:val>
                                        </p:tav>
                                        <p:tav tm="100000">
                                          <p:val>
                                            <p:strVal val="#ppt_x"/>
                                          </p:val>
                                        </p:tav>
                                      </p:tavLst>
                                    </p:anim>
                                    <p:anim calcmode="lin" valueType="num">
                                      <p:cBhvr additive="base">
                                        <p:cTn id="101" dur="1000" fill="hold"/>
                                        <p:tgtEl>
                                          <p:spTgt spid="73"/>
                                        </p:tgtEl>
                                        <p:attrNameLst>
                                          <p:attrName>ppt_y</p:attrName>
                                        </p:attrNameLst>
                                      </p:cBhvr>
                                      <p:tavLst>
                                        <p:tav tm="0">
                                          <p:val>
                                            <p:strVal val="1+#ppt_h/2"/>
                                          </p:val>
                                        </p:tav>
                                        <p:tav tm="100000">
                                          <p:val>
                                            <p:strVal val="#ppt_y"/>
                                          </p:val>
                                        </p:tav>
                                      </p:tavLst>
                                    </p:anim>
                                  </p:childTnLst>
                                </p:cTn>
                              </p:par>
                            </p:childTnLst>
                          </p:cTn>
                        </p:par>
                        <p:par>
                          <p:cTn id="102" fill="hold">
                            <p:stCondLst>
                              <p:cond delay="5000"/>
                            </p:stCondLst>
                            <p:childTnLst>
                              <p:par>
                                <p:cTn id="103" presetID="2" presetClass="entr" presetSubtype="4" fill="hold" grpId="0" nodeType="afterEffect">
                                  <p:stCondLst>
                                    <p:cond delay="0"/>
                                  </p:stCondLst>
                                  <p:childTnLst>
                                    <p:set>
                                      <p:cBhvr>
                                        <p:cTn id="104" dur="1" fill="hold">
                                          <p:stCondLst>
                                            <p:cond delay="0"/>
                                          </p:stCondLst>
                                        </p:cTn>
                                        <p:tgtEl>
                                          <p:spTgt spid="77"/>
                                        </p:tgtEl>
                                        <p:attrNameLst>
                                          <p:attrName>style.visibility</p:attrName>
                                        </p:attrNameLst>
                                      </p:cBhvr>
                                      <p:to>
                                        <p:strVal val="visible"/>
                                      </p:to>
                                    </p:set>
                                    <p:anim calcmode="lin" valueType="num">
                                      <p:cBhvr additive="base">
                                        <p:cTn id="105" dur="1000" fill="hold"/>
                                        <p:tgtEl>
                                          <p:spTgt spid="77"/>
                                        </p:tgtEl>
                                        <p:attrNameLst>
                                          <p:attrName>ppt_x</p:attrName>
                                        </p:attrNameLst>
                                      </p:cBhvr>
                                      <p:tavLst>
                                        <p:tav tm="0">
                                          <p:val>
                                            <p:strVal val="#ppt_x"/>
                                          </p:val>
                                        </p:tav>
                                        <p:tav tm="100000">
                                          <p:val>
                                            <p:strVal val="#ppt_x"/>
                                          </p:val>
                                        </p:tav>
                                      </p:tavLst>
                                    </p:anim>
                                    <p:anim calcmode="lin" valueType="num">
                                      <p:cBhvr additive="base">
                                        <p:cTn id="106" dur="1000" fill="hold"/>
                                        <p:tgtEl>
                                          <p:spTgt spid="77"/>
                                        </p:tgtEl>
                                        <p:attrNameLst>
                                          <p:attrName>ppt_y</p:attrName>
                                        </p:attrNameLst>
                                      </p:cBhvr>
                                      <p:tavLst>
                                        <p:tav tm="0">
                                          <p:val>
                                            <p:strVal val="1+#ppt_h/2"/>
                                          </p:val>
                                        </p:tav>
                                        <p:tav tm="100000">
                                          <p:val>
                                            <p:strVal val="#ppt_y"/>
                                          </p:val>
                                        </p:tav>
                                      </p:tavLst>
                                    </p:anim>
                                  </p:childTnLst>
                                </p:cTn>
                              </p:par>
                            </p:childTnLst>
                          </p:cTn>
                        </p:par>
                        <p:par>
                          <p:cTn id="107" fill="hold">
                            <p:stCondLst>
                              <p:cond delay="6000"/>
                            </p:stCondLst>
                            <p:childTnLst>
                              <p:par>
                                <p:cTn id="108" presetID="2" presetClass="entr" presetSubtype="4" fill="hold" grpId="0" nodeType="afterEffect">
                                  <p:stCondLst>
                                    <p:cond delay="0"/>
                                  </p:stCondLst>
                                  <p:childTnLst>
                                    <p:set>
                                      <p:cBhvr>
                                        <p:cTn id="109" dur="1" fill="hold">
                                          <p:stCondLst>
                                            <p:cond delay="0"/>
                                          </p:stCondLst>
                                        </p:cTn>
                                        <p:tgtEl>
                                          <p:spTgt spid="103"/>
                                        </p:tgtEl>
                                        <p:attrNameLst>
                                          <p:attrName>style.visibility</p:attrName>
                                        </p:attrNameLst>
                                      </p:cBhvr>
                                      <p:to>
                                        <p:strVal val="visible"/>
                                      </p:to>
                                    </p:set>
                                    <p:anim calcmode="lin" valueType="num">
                                      <p:cBhvr additive="base">
                                        <p:cTn id="110" dur="1000" fill="hold"/>
                                        <p:tgtEl>
                                          <p:spTgt spid="103"/>
                                        </p:tgtEl>
                                        <p:attrNameLst>
                                          <p:attrName>ppt_x</p:attrName>
                                        </p:attrNameLst>
                                      </p:cBhvr>
                                      <p:tavLst>
                                        <p:tav tm="0">
                                          <p:val>
                                            <p:strVal val="#ppt_x"/>
                                          </p:val>
                                        </p:tav>
                                        <p:tav tm="100000">
                                          <p:val>
                                            <p:strVal val="#ppt_x"/>
                                          </p:val>
                                        </p:tav>
                                      </p:tavLst>
                                    </p:anim>
                                    <p:anim calcmode="lin" valueType="num">
                                      <p:cBhvr additive="base">
                                        <p:cTn id="111" dur="1000" fill="hold"/>
                                        <p:tgtEl>
                                          <p:spTgt spid="103"/>
                                        </p:tgtEl>
                                        <p:attrNameLst>
                                          <p:attrName>ppt_y</p:attrName>
                                        </p:attrNameLst>
                                      </p:cBhvr>
                                      <p:tavLst>
                                        <p:tav tm="0">
                                          <p:val>
                                            <p:strVal val="1+#ppt_h/2"/>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104"/>
                                        </p:tgtEl>
                                        <p:attrNameLst>
                                          <p:attrName>style.visibility</p:attrName>
                                        </p:attrNameLst>
                                      </p:cBhvr>
                                      <p:to>
                                        <p:strVal val="visible"/>
                                      </p:to>
                                    </p:set>
                                    <p:anim calcmode="lin" valueType="num">
                                      <p:cBhvr additive="base">
                                        <p:cTn id="115" dur="1000" fill="hold"/>
                                        <p:tgtEl>
                                          <p:spTgt spid="104"/>
                                        </p:tgtEl>
                                        <p:attrNameLst>
                                          <p:attrName>ppt_x</p:attrName>
                                        </p:attrNameLst>
                                      </p:cBhvr>
                                      <p:tavLst>
                                        <p:tav tm="0">
                                          <p:val>
                                            <p:strVal val="#ppt_x"/>
                                          </p:val>
                                        </p:tav>
                                        <p:tav tm="100000">
                                          <p:val>
                                            <p:strVal val="#ppt_x"/>
                                          </p:val>
                                        </p:tav>
                                      </p:tavLst>
                                    </p:anim>
                                    <p:anim calcmode="lin" valueType="num">
                                      <p:cBhvr additive="base">
                                        <p:cTn id="116" dur="1000" fill="hold"/>
                                        <p:tgtEl>
                                          <p:spTgt spid="104"/>
                                        </p:tgtEl>
                                        <p:attrNameLst>
                                          <p:attrName>ppt_y</p:attrName>
                                        </p:attrNameLst>
                                      </p:cBhvr>
                                      <p:tavLst>
                                        <p:tav tm="0">
                                          <p:val>
                                            <p:strVal val="1+#ppt_h/2"/>
                                          </p:val>
                                        </p:tav>
                                        <p:tav tm="100000">
                                          <p:val>
                                            <p:strVal val="#ppt_y"/>
                                          </p:val>
                                        </p:tav>
                                      </p:tavLst>
                                    </p:anim>
                                  </p:childTnLst>
                                </p:cTn>
                              </p:par>
                            </p:childTnLst>
                          </p:cTn>
                        </p:par>
                        <p:par>
                          <p:cTn id="117" fill="hold">
                            <p:stCondLst>
                              <p:cond delay="8000"/>
                            </p:stCondLst>
                            <p:childTnLst>
                              <p:par>
                                <p:cTn id="118" presetID="42" presetClass="entr" presetSubtype="0" fill="hold" grpId="0" nodeType="afterEffect">
                                  <p:stCondLst>
                                    <p:cond delay="0"/>
                                  </p:stCondLst>
                                  <p:childTnLst>
                                    <p:set>
                                      <p:cBhvr>
                                        <p:cTn id="119" dur="1" fill="hold">
                                          <p:stCondLst>
                                            <p:cond delay="0"/>
                                          </p:stCondLst>
                                        </p:cTn>
                                        <p:tgtEl>
                                          <p:spTgt spid="105"/>
                                        </p:tgtEl>
                                        <p:attrNameLst>
                                          <p:attrName>style.visibility</p:attrName>
                                        </p:attrNameLst>
                                      </p:cBhvr>
                                      <p:to>
                                        <p:strVal val="visible"/>
                                      </p:to>
                                    </p:set>
                                    <p:animEffect transition="in" filter="fade">
                                      <p:cBhvr>
                                        <p:cTn id="120" dur="1000"/>
                                        <p:tgtEl>
                                          <p:spTgt spid="105"/>
                                        </p:tgtEl>
                                      </p:cBhvr>
                                    </p:animEffect>
                                    <p:anim calcmode="lin" valueType="num">
                                      <p:cBhvr>
                                        <p:cTn id="121" dur="1000" fill="hold"/>
                                        <p:tgtEl>
                                          <p:spTgt spid="105"/>
                                        </p:tgtEl>
                                        <p:attrNameLst>
                                          <p:attrName>ppt_x</p:attrName>
                                        </p:attrNameLst>
                                      </p:cBhvr>
                                      <p:tavLst>
                                        <p:tav tm="0">
                                          <p:val>
                                            <p:strVal val="#ppt_x"/>
                                          </p:val>
                                        </p:tav>
                                        <p:tav tm="100000">
                                          <p:val>
                                            <p:strVal val="#ppt_x"/>
                                          </p:val>
                                        </p:tav>
                                      </p:tavLst>
                                    </p:anim>
                                    <p:anim calcmode="lin" valueType="num">
                                      <p:cBhvr>
                                        <p:cTn id="122" dur="1000" fill="hold"/>
                                        <p:tgtEl>
                                          <p:spTgt spid="105"/>
                                        </p:tgtEl>
                                        <p:attrNameLst>
                                          <p:attrName>ppt_y</p:attrName>
                                        </p:attrNameLst>
                                      </p:cBhvr>
                                      <p:tavLst>
                                        <p:tav tm="0">
                                          <p:val>
                                            <p:strVal val="#ppt_y+.1"/>
                                          </p:val>
                                        </p:tav>
                                        <p:tav tm="100000">
                                          <p:val>
                                            <p:strVal val="#ppt_y"/>
                                          </p:val>
                                        </p:tav>
                                      </p:tavLst>
                                    </p:anim>
                                  </p:childTnLst>
                                </p:cTn>
                              </p:par>
                            </p:childTnLst>
                          </p:cTn>
                        </p:par>
                        <p:par>
                          <p:cTn id="123" fill="hold">
                            <p:stCondLst>
                              <p:cond delay="9000"/>
                            </p:stCondLst>
                            <p:childTnLst>
                              <p:par>
                                <p:cTn id="124" presetID="21" presetClass="entr" presetSubtype="1"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Effect transition="in" filter="wheel(1)">
                                      <p:cBhvr>
                                        <p:cTn id="12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66" grpId="0" animBg="1"/>
      <p:bldP spid="68" grpId="0"/>
      <p:bldP spid="73" grpId="0" animBg="1"/>
      <p:bldP spid="77" grpId="0" animBg="1"/>
      <p:bldP spid="78" grpId="0"/>
      <p:bldP spid="79" grpId="0" animBg="1"/>
      <p:bldP spid="80" grpId="0" animBg="1"/>
      <p:bldP spid="81"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2" grpId="0" animBg="1"/>
      <p:bldP spid="103" grpId="0" animBg="1"/>
      <p:bldP spid="104" grpId="0" animBg="1"/>
      <p:bldP spid="105" grpId="0" animBg="1"/>
      <p:bldP spid="106" grpId="0" animBg="1"/>
      <p:bldP spid="8"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offw2a-h2001\homedirs\mariam.nagui\My Pictures\BA night view.jp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t="2865" b="2865"/>
          <a:stretch/>
        </p:blipFill>
        <p:spPr bwMode="auto">
          <a:xfrm>
            <a:off x="0" y="-310551"/>
            <a:ext cx="12192000" cy="7648354"/>
          </a:xfrm>
          <a:prstGeom prst="rect">
            <a:avLst/>
          </a:prstGeom>
          <a:noFill/>
        </p:spPr>
      </p:pic>
      <p:sp>
        <p:nvSpPr>
          <p:cNvPr id="5" name="TextBox 4"/>
          <p:cNvSpPr txBox="1"/>
          <p:nvPr/>
        </p:nvSpPr>
        <p:spPr>
          <a:xfrm>
            <a:off x="2214112" y="1508185"/>
            <a:ext cx="8229600" cy="1323439"/>
          </a:xfrm>
          <a:prstGeom prst="rect">
            <a:avLst/>
          </a:prstGeom>
          <a:noFill/>
        </p:spPr>
        <p:txBody>
          <a:bodyPr wrap="square" rtlCol="0">
            <a:spAutoFit/>
          </a:bodyPr>
          <a:lstStyle/>
          <a:p>
            <a:pPr algn="ctr"/>
            <a:r>
              <a:rPr lang="en-US" sz="8000" b="1" dirty="0">
                <a:solidFill>
                  <a:schemeClr val="bg1"/>
                </a:solidFill>
              </a:rPr>
              <a:t>Thank You</a:t>
            </a:r>
          </a:p>
        </p:txBody>
      </p:sp>
    </p:spTree>
    <p:extLst>
      <p:ext uri="{BB962C8B-B14F-4D97-AF65-F5344CB8AC3E}">
        <p14:creationId xmlns:p14="http://schemas.microsoft.com/office/powerpoint/2010/main" val="28201683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par>
                          <p:cTn id="8" fill="hold">
                            <p:stCondLst>
                              <p:cond delay="500"/>
                            </p:stCondLst>
                            <p:childTnLst>
                              <p:par>
                                <p:cTn id="9" presetID="16" presetClass="emph" presetSubtype="0" fill="hold" grpId="0" nodeType="afterEffect">
                                  <p:stCondLst>
                                    <p:cond delay="250"/>
                                  </p:stCondLst>
                                  <p:iterate type="lt">
                                    <p:tmPct val="4000"/>
                                  </p:iterate>
                                  <p:childTnLst>
                                    <p:set>
                                      <p:cBhvr override="childStyle">
                                        <p:cTn id="10" dur="1250" fill="hold"/>
                                        <p:tgtEl>
                                          <p:spTgt spid="5"/>
                                        </p:tgtEl>
                                        <p:attrNameLst>
                                          <p:attrName>style.color</p:attrName>
                                        </p:attrNameLst>
                                      </p:cBhvr>
                                      <p:to>
                                        <p:clrVal>
                                          <a:srgbClr val="A5A5A5"/>
                                        </p:clrVal>
                                      </p:to>
                                    </p:set>
                                    <p:set>
                                      <p:cBhvr>
                                        <p:cTn id="11" dur="1250" fill="hold"/>
                                        <p:tgtEl>
                                          <p:spTgt spid="5"/>
                                        </p:tgtEl>
                                        <p:attrNameLst>
                                          <p:attrName>fillcolor</p:attrName>
                                        </p:attrNameLst>
                                      </p:cBhvr>
                                      <p:to>
                                        <p:clrVal>
                                          <a:srgbClr val="A5A5A5"/>
                                        </p:clrVal>
                                      </p:to>
                                    </p:set>
                                    <p:set>
                                      <p:cBhvr>
                                        <p:cTn id="12" dur="125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dirty="0" smtClean="0">
                <a:solidFill>
                  <a:schemeClr val="tx1"/>
                </a:solidFill>
              </a:rPr>
              <a:t>Poverty Measures</a:t>
            </a:r>
            <a:endParaRPr lang="en-US" sz="4400" b="1" dirty="0">
              <a:solidFill>
                <a:schemeClr val="tx1"/>
              </a:solidFill>
            </a:endParaRPr>
          </a:p>
        </p:txBody>
      </p:sp>
    </p:spTree>
    <p:extLst>
      <p:ext uri="{BB962C8B-B14F-4D97-AF65-F5344CB8AC3E}">
        <p14:creationId xmlns:p14="http://schemas.microsoft.com/office/powerpoint/2010/main" val="3068801671"/>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7668" y="-728968"/>
            <a:ext cx="8463620" cy="1256232"/>
          </a:xfrm>
        </p:spPr>
        <p:txBody>
          <a:bodyPr>
            <a:normAutofit/>
          </a:bodyPr>
          <a:lstStyle/>
          <a:p>
            <a:r>
              <a:rPr lang="en-US" b="1" dirty="0" smtClean="0">
                <a:solidFill>
                  <a:schemeClr val="bg1"/>
                </a:solidFill>
              </a:rPr>
              <a:t>Poverty Measures</a:t>
            </a:r>
            <a:endParaRPr lang="en-US" b="1" dirty="0">
              <a:solidFill>
                <a:schemeClr val="bg1"/>
              </a:solidFill>
            </a:endParaRPr>
          </a:p>
        </p:txBody>
      </p:sp>
      <p:graphicFrame>
        <p:nvGraphicFramePr>
          <p:cNvPr id="9" name="Chart 8"/>
          <p:cNvGraphicFramePr>
            <a:graphicFrameLocks/>
          </p:cNvGraphicFramePr>
          <p:nvPr>
            <p:extLst>
              <p:ext uri="{D42A27DB-BD31-4B8C-83A1-F6EECF244321}">
                <p14:modId xmlns:p14="http://schemas.microsoft.com/office/powerpoint/2010/main" val="2777295053"/>
              </p:ext>
            </p:extLst>
          </p:nvPr>
        </p:nvGraphicFramePr>
        <p:xfrm>
          <a:off x="3524878" y="805972"/>
          <a:ext cx="50292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ext uri="{D42A27DB-BD31-4B8C-83A1-F6EECF244321}">
                <p14:modId xmlns:p14="http://schemas.microsoft.com/office/powerpoint/2010/main" val="37780842"/>
              </p:ext>
            </p:extLst>
          </p:nvPr>
        </p:nvGraphicFramePr>
        <p:xfrm>
          <a:off x="589483" y="3706464"/>
          <a:ext cx="50292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val="1669503370"/>
              </p:ext>
            </p:extLst>
          </p:nvPr>
        </p:nvGraphicFramePr>
        <p:xfrm>
          <a:off x="6426764" y="3706464"/>
          <a:ext cx="50292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653669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4"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ppt_x"/>
                                          </p:val>
                                        </p:tav>
                                        <p:tav tm="100000">
                                          <p:val>
                                            <p:strVal val="#ppt_x"/>
                                          </p:val>
                                        </p:tav>
                                      </p:tavLst>
                                    </p:anim>
                                    <p:anim calcmode="lin" valueType="num">
                                      <p:cBhvr additive="base">
                                        <p:cTn id="20"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0" grpId="0">
        <p:bldAsOne/>
      </p:bldGraphic>
      <p:bldGraphic spid="11"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46798" y="103517"/>
            <a:ext cx="7341079" cy="553998"/>
          </a:xfrm>
          <a:prstGeom prst="rect">
            <a:avLst/>
          </a:prstGeom>
          <a:noFill/>
        </p:spPr>
        <p:txBody>
          <a:bodyPr wrap="square" rtlCol="0">
            <a:spAutoFit/>
          </a:bodyPr>
          <a:lstStyle/>
          <a:p>
            <a:pPr algn="ctr" defTabSz="342892">
              <a:spcBef>
                <a:spcPct val="0"/>
              </a:spcBef>
            </a:pPr>
            <a:r>
              <a:rPr lang="en-US" sz="3000" b="1" dirty="0">
                <a:solidFill>
                  <a:schemeClr val="bg1"/>
                </a:solidFill>
                <a:latin typeface="+mj-lt"/>
                <a:ea typeface="+mj-ea"/>
                <a:cs typeface="+mj-cs"/>
              </a:rPr>
              <a:t>Regional Poverty </a:t>
            </a:r>
            <a:r>
              <a:rPr lang="en-US" sz="3000" b="1" dirty="0" smtClean="0">
                <a:solidFill>
                  <a:schemeClr val="bg1"/>
                </a:solidFill>
                <a:latin typeface="+mj-lt"/>
                <a:ea typeface="+mj-ea"/>
                <a:cs typeface="+mj-cs"/>
              </a:rPr>
              <a:t>Measure</a:t>
            </a:r>
          </a:p>
        </p:txBody>
      </p:sp>
      <p:graphicFrame>
        <p:nvGraphicFramePr>
          <p:cNvPr id="4" name="Chart 3"/>
          <p:cNvGraphicFramePr/>
          <p:nvPr>
            <p:extLst>
              <p:ext uri="{D42A27DB-BD31-4B8C-83A1-F6EECF244321}">
                <p14:modId xmlns:p14="http://schemas.microsoft.com/office/powerpoint/2010/main" val="2131608805"/>
              </p:ext>
            </p:extLst>
          </p:nvPr>
        </p:nvGraphicFramePr>
        <p:xfrm>
          <a:off x="1679131" y="1476992"/>
          <a:ext cx="9276415" cy="4509740"/>
        </p:xfrm>
        <a:graphic>
          <a:graphicData uri="http://schemas.openxmlformats.org/drawingml/2006/chart">
            <c:chart xmlns:c="http://schemas.openxmlformats.org/drawingml/2006/chart" xmlns:r="http://schemas.openxmlformats.org/officeDocument/2006/relationships" r:id="rId2"/>
          </a:graphicData>
        </a:graphic>
      </p:graphicFrame>
      <p:sp>
        <p:nvSpPr>
          <p:cNvPr id="6" name="Down Arrow 5"/>
          <p:cNvSpPr/>
          <p:nvPr/>
        </p:nvSpPr>
        <p:spPr>
          <a:xfrm>
            <a:off x="9848490" y="2251495"/>
            <a:ext cx="414068" cy="508958"/>
          </a:xfrm>
          <a:prstGeom prst="downArrow">
            <a:avLst/>
          </a:prstGeom>
          <a:ln>
            <a:solidFill>
              <a:schemeClr val="accent1">
                <a:lumMod val="50000"/>
              </a:schemeClr>
            </a:solidFill>
          </a:ln>
        </p:spPr>
        <p:style>
          <a:lnRef idx="1">
            <a:schemeClr val="accent2"/>
          </a:lnRef>
          <a:fillRef idx="2">
            <a:schemeClr val="accent2"/>
          </a:fillRef>
          <a:effectRef idx="1">
            <a:schemeClr val="accent2"/>
          </a:effectRef>
          <a:fontRef idx="minor">
            <a:schemeClr val="dk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7" name="Down Arrow 6"/>
          <p:cNvSpPr/>
          <p:nvPr/>
        </p:nvSpPr>
        <p:spPr>
          <a:xfrm>
            <a:off x="7476226" y="1871933"/>
            <a:ext cx="414068" cy="508958"/>
          </a:xfrm>
          <a:prstGeom prst="downArrow">
            <a:avLst/>
          </a:prstGeom>
          <a:ln>
            <a:solidFill>
              <a:schemeClr val="accent1">
                <a:lumMod val="50000"/>
              </a:schemeClr>
            </a:solidFill>
          </a:ln>
        </p:spPr>
        <p:style>
          <a:lnRef idx="1">
            <a:schemeClr val="accent2"/>
          </a:lnRef>
          <a:fillRef idx="2">
            <a:schemeClr val="accent2"/>
          </a:fillRef>
          <a:effectRef idx="1">
            <a:schemeClr val="accent2"/>
          </a:effectRef>
          <a:fontRef idx="minor">
            <a:schemeClr val="dk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9388901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6" presetClass="entr" presetSubtype="16" fill="hold" grpId="0" nodeType="afterEffect">
                                  <p:stCondLst>
                                    <p:cond delay="15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1250"/>
                                        <p:tgtEl>
                                          <p:spTgt spid="7"/>
                                        </p:tgtEl>
                                      </p:cBhvr>
                                    </p:animEffect>
                                  </p:childTnLst>
                                </p:cTn>
                              </p:par>
                            </p:childTnLst>
                          </p:cTn>
                        </p:par>
                        <p:par>
                          <p:cTn id="12" fill="hold">
                            <p:stCondLst>
                              <p:cond delay="2400"/>
                            </p:stCondLst>
                            <p:childTnLst>
                              <p:par>
                                <p:cTn id="13" presetID="6"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40943" y="0"/>
            <a:ext cx="8721305" cy="553998"/>
          </a:xfrm>
          <a:prstGeom prst="rect">
            <a:avLst/>
          </a:prstGeom>
          <a:noFill/>
        </p:spPr>
        <p:txBody>
          <a:bodyPr wrap="square" rtlCol="0">
            <a:spAutoFit/>
          </a:bodyPr>
          <a:lstStyle/>
          <a:p>
            <a:pPr algn="ctr" defTabSz="342892">
              <a:spcBef>
                <a:spcPct val="0"/>
              </a:spcBef>
            </a:pPr>
            <a:r>
              <a:rPr lang="en-US" sz="3000" b="1" dirty="0">
                <a:solidFill>
                  <a:schemeClr val="bg1"/>
                </a:solidFill>
                <a:latin typeface="+mj-lt"/>
                <a:ea typeface="+mj-ea"/>
                <a:cs typeface="+mj-cs"/>
              </a:rPr>
              <a:t>Governorates </a:t>
            </a:r>
            <a:r>
              <a:rPr lang="en-US" sz="3000" b="1" dirty="0" smtClean="0">
                <a:solidFill>
                  <a:schemeClr val="bg1"/>
                </a:solidFill>
                <a:latin typeface="+mj-lt"/>
                <a:ea typeface="+mj-ea"/>
                <a:cs typeface="+mj-cs"/>
              </a:rPr>
              <a:t>Poverty: 2015</a:t>
            </a:r>
            <a:endParaRPr lang="en-US" sz="3000" b="1" dirty="0">
              <a:solidFill>
                <a:schemeClr val="bg1"/>
              </a:solidFill>
              <a:latin typeface="+mj-lt"/>
              <a:ea typeface="+mj-ea"/>
              <a:cs typeface="+mj-cs"/>
            </a:endParaRPr>
          </a:p>
        </p:txBody>
      </p:sp>
      <p:graphicFrame>
        <p:nvGraphicFramePr>
          <p:cNvPr id="6" name="Chart 5"/>
          <p:cNvGraphicFramePr>
            <a:graphicFrameLocks/>
          </p:cNvGraphicFramePr>
          <p:nvPr>
            <p:extLst>
              <p:ext uri="{D42A27DB-BD31-4B8C-83A1-F6EECF244321}">
                <p14:modId xmlns:p14="http://schemas.microsoft.com/office/powerpoint/2010/main" val="3916266692"/>
              </p:ext>
            </p:extLst>
          </p:nvPr>
        </p:nvGraphicFramePr>
        <p:xfrm>
          <a:off x="681845" y="1211113"/>
          <a:ext cx="11239500" cy="489585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5348376" y="1119920"/>
            <a:ext cx="1906437" cy="501846"/>
          </a:xfrm>
          <a:prstGeom prst="rect">
            <a:avLst/>
          </a:prstGeom>
          <a:effectLst>
            <a:glow rad="101600">
              <a:schemeClr val="accent2">
                <a:satMod val="175000"/>
                <a:alpha val="40000"/>
              </a:schemeClr>
            </a:glow>
          </a:effectLst>
        </p:spPr>
        <p:style>
          <a:lnRef idx="1">
            <a:schemeClr val="accent2"/>
          </a:lnRef>
          <a:fillRef idx="2">
            <a:schemeClr val="accent2"/>
          </a:fillRef>
          <a:effectRef idx="1">
            <a:schemeClr val="accent2"/>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dirty="0" smtClean="0"/>
              <a:t>Headcount Rate P</a:t>
            </a:r>
            <a:r>
              <a:rPr lang="en-US" sz="1400" baseline="-25000" dirty="0" smtClean="0"/>
              <a:t>0</a:t>
            </a:r>
            <a:endParaRPr lang="en-US" sz="1400" dirty="0"/>
          </a:p>
        </p:txBody>
      </p:sp>
    </p:spTree>
    <p:extLst>
      <p:ext uri="{BB962C8B-B14F-4D97-AF65-F5344CB8AC3E}">
        <p14:creationId xmlns:p14="http://schemas.microsoft.com/office/powerpoint/2010/main" val="11247039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5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2"/>
            <a:endParaRPr lang="en-US" dirty="0" smtClean="0"/>
          </a:p>
          <a:p>
            <a:pPr lvl="2"/>
            <a:endParaRPr lang="en-US" dirty="0" smtClean="0"/>
          </a:p>
          <a:p>
            <a:pPr lvl="2"/>
            <a:endParaRPr lang="en-US" dirty="0" smtClean="0"/>
          </a:p>
          <a:p>
            <a:pPr lvl="2"/>
            <a:endParaRPr lang="en-US" dirty="0" smtClean="0"/>
          </a:p>
          <a:p>
            <a:pPr lvl="2"/>
            <a:endParaRPr lang="en-US" dirty="0" smtClean="0"/>
          </a:p>
          <a:p>
            <a:pPr lvl="2"/>
            <a:endParaRPr lang="en-US" dirty="0" smtClean="0"/>
          </a:p>
          <a:p>
            <a:pPr lvl="2"/>
            <a:endParaRPr lang="en-US" dirty="0" smtClean="0"/>
          </a:p>
          <a:p>
            <a:pPr lvl="2"/>
            <a:endParaRPr lang="en-US" dirty="0" smtClean="0"/>
          </a:p>
          <a:p>
            <a:pPr lvl="0"/>
            <a:endParaRPr lang="en-US" dirty="0" smtClean="0"/>
          </a:p>
          <a:p>
            <a:pPr lvl="2"/>
            <a:endParaRPr lang="en-US" dirty="0" smtClean="0"/>
          </a:p>
        </p:txBody>
      </p:sp>
      <p:sp>
        <p:nvSpPr>
          <p:cNvPr id="4" name="TextBox 3"/>
          <p:cNvSpPr txBox="1"/>
          <p:nvPr/>
        </p:nvSpPr>
        <p:spPr>
          <a:xfrm>
            <a:off x="232755" y="3678746"/>
            <a:ext cx="3383280" cy="2057400"/>
          </a:xfrm>
          <a:prstGeom prst="plaque">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lnSpc>
                <a:spcPct val="150000"/>
              </a:lnSpc>
              <a:buFont typeface="Courier New" panose="02070309020205020404" pitchFamily="49" charset="0"/>
              <a:buChar char="o"/>
            </a:pPr>
            <a:r>
              <a:rPr lang="en-US" b="1" dirty="0">
                <a:solidFill>
                  <a:srgbClr val="A40000"/>
                </a:solidFill>
              </a:rPr>
              <a:t>Demographic </a:t>
            </a:r>
            <a:r>
              <a:rPr lang="en-US" b="1" dirty="0" smtClean="0">
                <a:solidFill>
                  <a:srgbClr val="A40000"/>
                </a:solidFill>
              </a:rPr>
              <a:t>Factors</a:t>
            </a:r>
            <a:endParaRPr lang="en-US" b="1" dirty="0">
              <a:solidFill>
                <a:srgbClr val="A40000"/>
              </a:solidFill>
            </a:endParaRPr>
          </a:p>
          <a:p>
            <a:pPr marL="742950" lvl="1" indent="-285750">
              <a:buFont typeface="Arial" panose="020B0604020202020204" pitchFamily="34" charset="0"/>
              <a:buChar char="•"/>
            </a:pPr>
            <a:r>
              <a:rPr lang="en-US" sz="1400" dirty="0" smtClean="0"/>
              <a:t>Household Size</a:t>
            </a:r>
          </a:p>
          <a:p>
            <a:pPr marL="742950" lvl="1" indent="-285750">
              <a:buFont typeface="Arial" panose="020B0604020202020204" pitchFamily="34" charset="0"/>
              <a:buChar char="•"/>
            </a:pPr>
            <a:r>
              <a:rPr lang="en-US" sz="1400" dirty="0"/>
              <a:t>Age of household head</a:t>
            </a:r>
          </a:p>
          <a:p>
            <a:pPr marL="742950" lvl="1" indent="-285750">
              <a:buFont typeface="Arial" panose="020B0604020202020204" pitchFamily="34" charset="0"/>
              <a:buChar char="•"/>
            </a:pPr>
            <a:r>
              <a:rPr lang="en-US" sz="1400" dirty="0" smtClean="0"/>
              <a:t>Gender </a:t>
            </a:r>
            <a:r>
              <a:rPr lang="en-US" sz="1400" dirty="0"/>
              <a:t>of </a:t>
            </a:r>
            <a:r>
              <a:rPr lang="en-US" sz="1400" dirty="0" smtClean="0"/>
              <a:t>household head</a:t>
            </a:r>
          </a:p>
          <a:p>
            <a:pPr marL="742950" lvl="1" indent="-285750">
              <a:buFont typeface="Arial" panose="020B0604020202020204" pitchFamily="34" charset="0"/>
              <a:buChar char="•"/>
            </a:pPr>
            <a:r>
              <a:rPr lang="en-US" sz="1400" dirty="0" smtClean="0"/>
              <a:t>Marital </a:t>
            </a:r>
            <a:r>
              <a:rPr lang="en-US" sz="1400" dirty="0"/>
              <a:t>Status </a:t>
            </a:r>
            <a:r>
              <a:rPr lang="en-US" sz="1400" dirty="0" smtClean="0"/>
              <a:t>of household  head</a:t>
            </a:r>
          </a:p>
        </p:txBody>
      </p:sp>
      <p:sp>
        <p:nvSpPr>
          <p:cNvPr id="5" name="TextBox 4"/>
          <p:cNvSpPr txBox="1"/>
          <p:nvPr/>
        </p:nvSpPr>
        <p:spPr>
          <a:xfrm>
            <a:off x="4209320" y="3679316"/>
            <a:ext cx="3383280" cy="2060258"/>
          </a:xfrm>
          <a:prstGeom prst="plaque">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lnSpc>
                <a:spcPct val="150000"/>
              </a:lnSpc>
              <a:buFont typeface="Courier New" panose="02070309020205020404" pitchFamily="49" charset="0"/>
              <a:buChar char="o"/>
            </a:pPr>
            <a:r>
              <a:rPr lang="en-US" b="1" dirty="0">
                <a:solidFill>
                  <a:srgbClr val="A40000"/>
                </a:solidFill>
              </a:rPr>
              <a:t>Employment Status </a:t>
            </a:r>
            <a:endParaRPr lang="en-US" sz="1400" dirty="0" smtClean="0"/>
          </a:p>
          <a:p>
            <a:pPr marL="628650" lvl="1" indent="-171450">
              <a:buFont typeface="Arial" panose="020B0604020202020204" pitchFamily="34" charset="0"/>
              <a:buChar char="•"/>
            </a:pPr>
            <a:r>
              <a:rPr lang="en-US" sz="1400" dirty="0"/>
              <a:t>Industry classification for the main job of the </a:t>
            </a:r>
            <a:r>
              <a:rPr lang="en-US" sz="1400" dirty="0" smtClean="0"/>
              <a:t>head</a:t>
            </a:r>
          </a:p>
          <a:p>
            <a:pPr marL="628650" lvl="1" indent="-171450">
              <a:buFont typeface="Arial" panose="020B0604020202020204" pitchFamily="34" charset="0"/>
              <a:buChar char="•"/>
            </a:pPr>
            <a:r>
              <a:rPr lang="en-US" sz="1400" dirty="0" smtClean="0"/>
              <a:t>Sector </a:t>
            </a:r>
            <a:r>
              <a:rPr lang="en-US" sz="1400" dirty="0"/>
              <a:t>of </a:t>
            </a:r>
            <a:r>
              <a:rPr lang="en-US" sz="1400" dirty="0" smtClean="0"/>
              <a:t>employment of household head</a:t>
            </a:r>
            <a:endParaRPr lang="en-US" sz="1400" dirty="0"/>
          </a:p>
          <a:p>
            <a:endParaRPr lang="en-US" sz="1400" dirty="0"/>
          </a:p>
        </p:txBody>
      </p:sp>
      <p:sp>
        <p:nvSpPr>
          <p:cNvPr id="7" name="TextBox 6"/>
          <p:cNvSpPr txBox="1"/>
          <p:nvPr/>
        </p:nvSpPr>
        <p:spPr>
          <a:xfrm>
            <a:off x="8281406" y="3678745"/>
            <a:ext cx="3383280" cy="2057400"/>
          </a:xfrm>
          <a:prstGeom prst="plaque">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lnSpc>
                <a:spcPct val="150000"/>
              </a:lnSpc>
              <a:buFont typeface="Courier New" panose="02070309020205020404" pitchFamily="49" charset="0"/>
              <a:buChar char="o"/>
            </a:pPr>
            <a:r>
              <a:rPr lang="en-US" b="1" dirty="0" smtClean="0">
                <a:solidFill>
                  <a:srgbClr val="A40000"/>
                </a:solidFill>
              </a:rPr>
              <a:t>Education Status</a:t>
            </a:r>
            <a:endParaRPr lang="en-US" b="1" dirty="0">
              <a:solidFill>
                <a:srgbClr val="A40000"/>
              </a:solidFill>
            </a:endParaRPr>
          </a:p>
          <a:p>
            <a:pPr marL="628650" lvl="1" indent="-171450">
              <a:buFont typeface="Arial" panose="020B0604020202020204" pitchFamily="34" charset="0"/>
              <a:buChar char="•"/>
            </a:pPr>
            <a:r>
              <a:rPr lang="en-US" sz="1400" dirty="0"/>
              <a:t>Educational level of </a:t>
            </a:r>
            <a:r>
              <a:rPr lang="en-US" sz="1400" dirty="0" smtClean="0"/>
              <a:t>the head of household</a:t>
            </a:r>
            <a:endParaRPr lang="en-US" sz="1400" dirty="0"/>
          </a:p>
        </p:txBody>
      </p:sp>
      <p:sp>
        <p:nvSpPr>
          <p:cNvPr id="8" name="Title 1"/>
          <p:cNvSpPr txBox="1">
            <a:spLocks/>
          </p:cNvSpPr>
          <p:nvPr/>
        </p:nvSpPr>
        <p:spPr>
          <a:xfrm>
            <a:off x="1660228" y="1441564"/>
            <a:ext cx="9104300" cy="1411909"/>
          </a:xfrm>
          <a:prstGeom prst="rect">
            <a:avLst/>
          </a:prstGeom>
        </p:spPr>
        <p:txBody>
          <a:bodyPr vert="horz" lIns="91440" tIns="45720" rIns="91440" bIns="45720" rtlCol="0" anchor="ctr">
            <a:noAutofit/>
          </a:bodyPr>
          <a:lstStyle>
            <a:lvl1pPr algn="l" defTabSz="342892" rtl="0" eaLnBrk="1" latinLnBrk="0" hangingPunct="1">
              <a:spcBef>
                <a:spcPct val="0"/>
              </a:spcBef>
              <a:buNone/>
              <a:defRPr sz="3200" b="1"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smtClean="0">
                <a:solidFill>
                  <a:schemeClr val="tx1"/>
                </a:solidFill>
              </a:rPr>
              <a:t>Characteristics of Poor Households </a:t>
            </a:r>
            <a:endParaRPr lang="en-US" sz="4400" dirty="0">
              <a:solidFill>
                <a:schemeClr val="tx1"/>
              </a:solidFill>
            </a:endParaRPr>
          </a:p>
        </p:txBody>
      </p:sp>
    </p:spTree>
    <p:extLst>
      <p:ext uri="{BB962C8B-B14F-4D97-AF65-F5344CB8AC3E}">
        <p14:creationId xmlns:p14="http://schemas.microsoft.com/office/powerpoint/2010/main" val="9966603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999"/>
                                          </p:stCondLst>
                                        </p:cTn>
                                        <p:tgtEl>
                                          <p:spTgt spid="5"/>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grpId="0" nodeType="afterEffect">
                                  <p:stCondLst>
                                    <p:cond delay="0"/>
                                  </p:stCondLst>
                                  <p:childTnLst>
                                    <p:set>
                                      <p:cBhvr>
                                        <p:cTn id="12" dur="1" fill="hold">
                                          <p:stCondLst>
                                            <p:cond delay="9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8118" y="-110260"/>
            <a:ext cx="9109420" cy="742511"/>
          </a:xfrm>
          <a:prstGeom prst="rect">
            <a:avLst/>
          </a:prstGeom>
        </p:spPr>
        <p:txBody>
          <a:bodyPr wrap="square">
            <a:spAutoFit/>
          </a:bodyPr>
          <a:lstStyle/>
          <a:p>
            <a:pPr lvl="0" algn="ctr" defTabSz="342892">
              <a:lnSpc>
                <a:spcPct val="150000"/>
              </a:lnSpc>
              <a:spcBef>
                <a:spcPct val="0"/>
              </a:spcBef>
            </a:pPr>
            <a:r>
              <a:rPr lang="en-US" sz="3000" b="1" dirty="0">
                <a:solidFill>
                  <a:schemeClr val="bg1"/>
                </a:solidFill>
                <a:latin typeface="+mj-lt"/>
                <a:ea typeface="+mj-ea"/>
                <a:cs typeface="+mj-cs"/>
              </a:rPr>
              <a:t>Demographic</a:t>
            </a:r>
            <a:r>
              <a:rPr lang="en-US" sz="3200" b="1" dirty="0">
                <a:solidFill>
                  <a:schemeClr val="bg1"/>
                </a:solidFill>
              </a:rPr>
              <a:t> </a:t>
            </a:r>
            <a:r>
              <a:rPr lang="en-US" sz="3200" b="1" dirty="0" smtClean="0">
                <a:solidFill>
                  <a:schemeClr val="bg1"/>
                </a:solidFill>
              </a:rPr>
              <a:t>Factor</a:t>
            </a:r>
            <a:r>
              <a:rPr lang="en-US" sz="3000" b="1" dirty="0" smtClean="0">
                <a:solidFill>
                  <a:schemeClr val="bg1"/>
                </a:solidFill>
                <a:latin typeface="+mj-lt"/>
                <a:ea typeface="+mj-ea"/>
                <a:cs typeface="+mj-cs"/>
              </a:rPr>
              <a:t>s</a:t>
            </a:r>
            <a:endParaRPr lang="en-US" sz="3000" b="1" dirty="0">
              <a:solidFill>
                <a:schemeClr val="bg1"/>
              </a:solidFill>
              <a:latin typeface="+mj-lt"/>
              <a:ea typeface="+mj-ea"/>
              <a:cs typeface="+mj-cs"/>
            </a:endParaRPr>
          </a:p>
        </p:txBody>
      </p:sp>
      <p:graphicFrame>
        <p:nvGraphicFramePr>
          <p:cNvPr id="5" name="Chart 4"/>
          <p:cNvGraphicFramePr/>
          <p:nvPr>
            <p:extLst>
              <p:ext uri="{D42A27DB-BD31-4B8C-83A1-F6EECF244321}">
                <p14:modId xmlns:p14="http://schemas.microsoft.com/office/powerpoint/2010/main" val="3688412282"/>
              </p:ext>
            </p:extLst>
          </p:nvPr>
        </p:nvGraphicFramePr>
        <p:xfrm>
          <a:off x="572643" y="835867"/>
          <a:ext cx="484632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val="1531422363"/>
              </p:ext>
            </p:extLst>
          </p:nvPr>
        </p:nvGraphicFramePr>
        <p:xfrm>
          <a:off x="6483048" y="835867"/>
          <a:ext cx="484632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666395466"/>
              </p:ext>
            </p:extLst>
          </p:nvPr>
        </p:nvGraphicFramePr>
        <p:xfrm>
          <a:off x="3886828" y="3849358"/>
          <a:ext cx="484632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005154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Graphic spid="7" grpId="0">
        <p:bldAsOne/>
      </p:bldGraphic>
    </p:bldLst>
  </p:timing>
</p:sld>
</file>

<file path=ppt/theme/theme1.xml><?xml version="1.0" encoding="utf-8"?>
<a:theme xmlns:a="http://schemas.openxmlformats.org/drawingml/2006/main" name="Facet">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ustom 1">
      <a:majorFont>
        <a:latin typeface="Times New Roman"/>
        <a:ea typeface=""/>
        <a:cs typeface="Times New Roman"/>
      </a:majorFont>
      <a:minorFont>
        <a:latin typeface="Times New Roman"/>
        <a:ea typeface=""/>
        <a:cs typeface="Times New Roma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indirect effect of democracy-last 17feb</Template>
  <TotalTime>15103</TotalTime>
  <Words>1700</Words>
  <Application>Microsoft Office PowerPoint</Application>
  <PresentationFormat>Widescreen</PresentationFormat>
  <Paragraphs>243</Paragraphs>
  <Slides>30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Arial</vt:lpstr>
      <vt:lpstr>Calibri</vt:lpstr>
      <vt:lpstr>Cambria</vt:lpstr>
      <vt:lpstr>Cambria Math</vt:lpstr>
      <vt:lpstr>Courier New</vt:lpstr>
      <vt:lpstr>Simplified Arabic</vt:lpstr>
      <vt:lpstr>Tahoma</vt:lpstr>
      <vt:lpstr>Times New Roman</vt:lpstr>
      <vt:lpstr>Wingdings</vt:lpstr>
      <vt:lpstr>Wingdings 3</vt:lpstr>
      <vt:lpstr>Facet</vt:lpstr>
      <vt:lpstr>Household Poverty In Egypt Econometric Modeling and Policy Simulations</vt:lpstr>
      <vt:lpstr>Objective </vt:lpstr>
      <vt:lpstr>Methodology</vt:lpstr>
      <vt:lpstr>Poverty Measures</vt:lpstr>
      <vt:lpstr>Poverty Measures</vt:lpstr>
      <vt:lpstr>PowerPoint Presentation</vt:lpstr>
      <vt:lpstr>PowerPoint Presentation</vt:lpstr>
      <vt:lpstr>PowerPoint Presentation</vt:lpstr>
      <vt:lpstr>PowerPoint Presentation</vt:lpstr>
      <vt:lpstr>PowerPoint Presentation</vt:lpstr>
      <vt:lpstr>Industry and Sector of Employment of HH</vt:lpstr>
      <vt:lpstr>Headcount Ratio of Households Based on Head’s Educational Level</vt:lpstr>
      <vt:lpstr>PowerPoint Presentation</vt:lpstr>
      <vt:lpstr>Fixed Effects Regression</vt:lpstr>
      <vt:lpstr>Logistic Regression</vt:lpstr>
      <vt:lpstr>Regression Models’ Variables</vt:lpstr>
      <vt:lpstr>PowerPoint Presentation</vt:lpstr>
      <vt:lpstr>Fixed Effects Regression Results: 2015</vt:lpstr>
      <vt:lpstr>Fixed Effects Regression Results: 2015 </vt:lpstr>
      <vt:lpstr>Logistic Regression Results: 2015</vt:lpstr>
      <vt:lpstr>Logistic Regression Results: 2015 </vt:lpstr>
      <vt:lpstr>Results’ Conclusion</vt:lpstr>
      <vt:lpstr>PowerPoint Presentation</vt:lpstr>
      <vt:lpstr>PowerPoint Presentation</vt:lpstr>
      <vt:lpstr>PowerPoint Presentation</vt:lpstr>
      <vt:lpstr>2015</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Reham Salah</dc:creator>
  <cp:lastModifiedBy>AP-RIC</cp:lastModifiedBy>
  <cp:revision>181</cp:revision>
  <cp:lastPrinted>2019-09-08T11:41:22Z</cp:lastPrinted>
  <dcterms:created xsi:type="dcterms:W3CDTF">2019-08-25T12:05:33Z</dcterms:created>
  <dcterms:modified xsi:type="dcterms:W3CDTF">2019-12-03T09:16:58Z</dcterms:modified>
</cp:coreProperties>
</file>